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19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433" r:id="rId37"/>
    <p:sldId id="291" r:id="rId38"/>
    <p:sldId id="292" r:id="rId39"/>
    <p:sldId id="293" r:id="rId40"/>
    <p:sldId id="294" r:id="rId41"/>
    <p:sldId id="295" r:id="rId42"/>
    <p:sldId id="296" r:id="rId43"/>
    <p:sldId id="418" r:id="rId44"/>
    <p:sldId id="298" r:id="rId45"/>
    <p:sldId id="299" r:id="rId46"/>
    <p:sldId id="300" r:id="rId47"/>
    <p:sldId id="301" r:id="rId48"/>
    <p:sldId id="419" r:id="rId49"/>
    <p:sldId id="420" r:id="rId50"/>
    <p:sldId id="42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415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434" r:id="rId97"/>
    <p:sldId id="435" r:id="rId98"/>
    <p:sldId id="436" r:id="rId99"/>
    <p:sldId id="42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422" r:id="rId112"/>
    <p:sldId id="423" r:id="rId113"/>
    <p:sldId id="358" r:id="rId114"/>
    <p:sldId id="425" r:id="rId115"/>
    <p:sldId id="424" r:id="rId116"/>
    <p:sldId id="427" r:id="rId117"/>
    <p:sldId id="428" r:id="rId118"/>
    <p:sldId id="429" r:id="rId119"/>
    <p:sldId id="359" r:id="rId120"/>
    <p:sldId id="361" r:id="rId121"/>
    <p:sldId id="362" r:id="rId122"/>
    <p:sldId id="430" r:id="rId123"/>
    <p:sldId id="360" r:id="rId124"/>
    <p:sldId id="363" r:id="rId125"/>
    <p:sldId id="364" r:id="rId126"/>
    <p:sldId id="365" r:id="rId127"/>
    <p:sldId id="431" r:id="rId128"/>
    <p:sldId id="432" r:id="rId129"/>
    <p:sldId id="366" r:id="rId130"/>
    <p:sldId id="367" r:id="rId131"/>
    <p:sldId id="368" r:id="rId132"/>
    <p:sldId id="369" r:id="rId133"/>
    <p:sldId id="370" r:id="rId134"/>
    <p:sldId id="371" r:id="rId135"/>
    <p:sldId id="372" r:id="rId136"/>
    <p:sldId id="373" r:id="rId137"/>
    <p:sldId id="437" r:id="rId138"/>
    <p:sldId id="439" r:id="rId139"/>
    <p:sldId id="438" r:id="rId140"/>
    <p:sldId id="440" r:id="rId141"/>
    <p:sldId id="448" r:id="rId142"/>
    <p:sldId id="441" r:id="rId143"/>
    <p:sldId id="442" r:id="rId144"/>
    <p:sldId id="443" r:id="rId145"/>
    <p:sldId id="444" r:id="rId146"/>
    <p:sldId id="446" r:id="rId147"/>
    <p:sldId id="447" r:id="rId148"/>
    <p:sldId id="376" r:id="rId149"/>
    <p:sldId id="377" r:id="rId150"/>
    <p:sldId id="378" r:id="rId151"/>
    <p:sldId id="379" r:id="rId152"/>
    <p:sldId id="380" r:id="rId153"/>
    <p:sldId id="381" r:id="rId154"/>
    <p:sldId id="382" r:id="rId155"/>
    <p:sldId id="383" r:id="rId156"/>
    <p:sldId id="384" r:id="rId157"/>
    <p:sldId id="385" r:id="rId158"/>
    <p:sldId id="386" r:id="rId159"/>
    <p:sldId id="387" r:id="rId160"/>
    <p:sldId id="388" r:id="rId161"/>
    <p:sldId id="389" r:id="rId162"/>
    <p:sldId id="390" r:id="rId163"/>
    <p:sldId id="391" r:id="rId164"/>
    <p:sldId id="392" r:id="rId165"/>
    <p:sldId id="393" r:id="rId166"/>
    <p:sldId id="449" r:id="rId167"/>
    <p:sldId id="394" r:id="rId168"/>
    <p:sldId id="395" r:id="rId169"/>
    <p:sldId id="396" r:id="rId170"/>
    <p:sldId id="397" r:id="rId171"/>
    <p:sldId id="398" r:id="rId172"/>
    <p:sldId id="399" r:id="rId173"/>
    <p:sldId id="400" r:id="rId174"/>
    <p:sldId id="450" r:id="rId175"/>
    <p:sldId id="401" r:id="rId176"/>
    <p:sldId id="402" r:id="rId177"/>
    <p:sldId id="403" r:id="rId178"/>
    <p:sldId id="404" r:id="rId179"/>
    <p:sldId id="405" r:id="rId180"/>
    <p:sldId id="406" r:id="rId181"/>
    <p:sldId id="407" r:id="rId182"/>
    <p:sldId id="408" r:id="rId183"/>
    <p:sldId id="451" r:id="rId184"/>
    <p:sldId id="409" r:id="rId185"/>
    <p:sldId id="410" r:id="rId186"/>
    <p:sldId id="411" r:id="rId187"/>
    <p:sldId id="413" r:id="rId188"/>
    <p:sldId id="412" r:id="rId189"/>
    <p:sldId id="414" r:id="rId19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2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ableStyles" Target="tableStyle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虛擬化通常都是透過在 </a:t>
            </a:r>
            <a:r>
              <a:t>Host OS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上安裝 </a:t>
            </a:r>
            <a:r>
              <a:t>hypervisor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，由 </a:t>
            </a:r>
            <a:r>
              <a:t>hypervisor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來管理不同虛擬主機，每個虛擬主機都需要安裝不同的作業系統。</a:t>
            </a:r>
          </a:p>
          <a:p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提供應用程式在獨立的 </a:t>
            </a:r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中執行，這些 </a:t>
            </a:r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並不需要像虛擬化一樣額外依附在</a:t>
            </a:r>
            <a:r>
              <a:t> 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3"/>
              </a:rPr>
              <a:t>hypervisor</a:t>
            </a:r>
            <a: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或 </a:t>
            </a:r>
            <a:r>
              <a:t>guest OS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上，是透過 </a:t>
            </a:r>
            <a:r>
              <a:t>Docker Engine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來進行管理。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224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6BCCB-9EAF-CC41-B61A-CE09696F2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8BB7DE-F8A0-3E41-8314-7366ACBBF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AD050B-274F-B042-8E35-BDAAC1FC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49210-36FA-D948-BB44-0D93AF40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AB8D2-ECD7-DD45-842D-E71062FE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690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18740-855F-CE42-890B-1B972DAE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983FB9-C2CC-CA47-952E-35DE184AC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CAF787-C933-334C-936B-204EDC9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1C13D-AEA0-694D-BA06-90D98680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0083B7-7F1C-D941-8A4F-D900CBF5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73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DE3A493-BAEB-0A48-A4DE-2149429FB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9E2C30-9416-E740-8F70-54CFC58D3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6BB5C4-ABDC-AA4C-87C8-23D63123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5BFE31-391C-7449-9F79-006CE86B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C6C7D6-4F8D-7A48-A5DC-2B68DDB3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732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39" name="內文層級一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83771" indent="-326571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235200" indent="-40640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07579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8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03312" y="1905000"/>
            <a:ext cx="439633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654495" y="1905000"/>
            <a:ext cx="4396340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3836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4E4FC-2BC7-194A-AA40-78AF8B53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07F99-068D-7543-9CCD-080E88BC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EC8313-BE9E-A64B-90C2-D82372B6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336950-A25D-9A4B-B0D5-62EAD052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E9514-FA8C-494F-A466-4E4B1D14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839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A419B-A38C-7A4E-A819-95EEC452E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F211BE-71F1-DD43-A4EC-3F80C7B80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A9F5F0-2BEE-AF4A-9D51-3D426DD4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4059B9-53D7-5F45-B0FB-113C9F3B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08487-EAAF-264F-8BF9-00C69FB2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987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ED353-3771-274F-BAA7-D5876513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8C065-A584-0640-839B-C80868A8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D42B25-3013-6547-886A-B8E9B01FA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F2EE69-A9DF-EF4C-A17D-23CE8A88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3DD5DD-C972-1045-A4CB-914991CB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5821D-A65E-B644-9A02-0C9BBCC1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056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E8524-4C69-4C4F-9F45-E21EF2E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7BF92-2BE2-FB49-A45D-7649E0917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7A2212-CF96-C741-88A2-91F8D5B9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1DDEAF-D269-0A47-B8DF-858521CF9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0EF120-F778-3C4A-A2F8-7C7B3F9FF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2660FC6-A49B-4C4E-9909-4ED08720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A90306-AC16-B94B-8E5A-60EE367C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9ED8EA-A7C8-9B4D-8D5B-EE6F0D32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702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FBA-6F20-ED4C-92BC-3B2637DB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C6E3E4-36B8-374C-B3B8-E8292A28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BD290C-AFF8-EC47-B6AC-057D031D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CCD9DA-E57A-DB4E-9D8E-89E62EE4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530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2D99A1-A8AC-FB43-B18A-4C263D51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CD20470-A741-7544-AC88-4C7A4308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62969-F407-DB4A-84C1-BF1A17CA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26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7450D-5001-614F-A2AA-C9DA3D9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6066-D189-A043-A79E-F8060AE1E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0509F8-9DD2-174F-9818-778F28C87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C7586E-F134-3741-9D85-1F4A8F75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A44D4E-FB34-2449-AE39-118A3087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D1F538-BC62-0240-8239-373E51E6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968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CE6E-EFB2-F746-9AC4-D63ECB30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6543397-174A-D742-AD85-1D22579BE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0B493C-F5B9-2449-82BF-594E0312F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73FEA6-7AD3-264F-8C23-EA01C943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5DD3A6-8B6E-894E-88C5-C67FA61F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F2FD82-9DB9-634D-B674-B8FCA92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313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F3A3C0-5BF3-214C-8810-FCD42107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EC5FEE-3F70-224E-806B-E1905C2DF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4289DF-8954-2D4B-973D-74F5D964F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B7843E-124D-B343-823E-80F2F7988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106949-E31F-BE48-A7AD-C389548B1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458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://34.170.55.130:9000/documentation/analysis/scan/sonarscanner/" TargetMode="Externa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demoyuw/docker-devops/blob/master/Jenkinsfile_sonarqube" TargetMode="External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s://docs.gitlab.com/ee/ci/variables/" TargetMode="External"/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eurl.cc/62bNxb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_/openjdk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標題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z="7128"/>
            </a:pPr>
            <a:r>
              <a:t>DevOps: 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搭配</a:t>
            </a:r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持續整合實務</a:t>
            </a:r>
          </a:p>
        </p:txBody>
      </p:sp>
      <p:sp>
        <p:nvSpPr>
          <p:cNvPr id="269" name="副標題 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講師：周育緯</a:t>
            </a:r>
          </a:p>
        </p:txBody>
      </p:sp>
      <p:sp>
        <p:nvSpPr>
          <p:cNvPr id="271" name="投影片編號預留位置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27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4: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採用雲服務的</a:t>
            </a:r>
            <a:r>
              <a:t>DevOps as a service</a:t>
            </a:r>
          </a:p>
        </p:txBody>
      </p:sp>
      <p:sp>
        <p:nvSpPr>
          <p:cNvPr id="31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9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同模式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甚至模式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2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3" y="1525305"/>
            <a:ext cx="7326279" cy="4195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gitlab</a:t>
            </a:r>
            <a:r>
              <a:rPr dirty="0"/>
              <a:t> user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rPr lang="en-US" dirty="0" err="1">
                <a:sym typeface="Helvetica"/>
              </a:rPr>
              <a:t>gitlab</a:t>
            </a:r>
            <a:r>
              <a:rPr lang="en-US" dirty="0">
                <a:sym typeface="Helvetica"/>
              </a:rPr>
              <a:t> a</a:t>
            </a:r>
            <a:r>
              <a:rPr dirty="0"/>
              <a:t>ccess token - 1</a:t>
            </a:r>
          </a:p>
        </p:txBody>
      </p:sp>
      <p:sp>
        <p:nvSpPr>
          <p:cNvPr id="75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100</a:t>
            </a:fld>
            <a:endParaRPr/>
          </a:p>
        </p:txBody>
      </p:sp>
      <p:sp>
        <p:nvSpPr>
          <p:cNvPr id="75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9D8FE7-4760-D248-B142-596AF0D1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559" y="1853249"/>
            <a:ext cx="4076882" cy="45031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設定此</a:t>
            </a:r>
            <a:r>
              <a:rPr dirty="0" err="1"/>
              <a:t>token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權限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101</a:t>
            </a:fld>
            <a:endParaRPr/>
          </a:p>
        </p:txBody>
      </p:sp>
      <p:pic>
        <p:nvPicPr>
          <p:cNvPr id="75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2" y="1814307"/>
            <a:ext cx="9614301" cy="4802085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把</a:t>
            </a:r>
            <a:r>
              <a:rPr dirty="0" err="1"/>
              <a:t>token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另存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102</a:t>
            </a:fld>
            <a:endParaRPr/>
          </a:p>
        </p:txBody>
      </p:sp>
      <p:pic>
        <p:nvPicPr>
          <p:cNvPr id="7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1" y="1754921"/>
            <a:ext cx="10157470" cy="5092219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E1A7B5F-8EFD-AB49-B028-912220C81DE2}"/>
              </a:ext>
            </a:extLst>
          </p:cNvPr>
          <p:cNvSpPr txBox="1"/>
          <p:nvPr/>
        </p:nvSpPr>
        <p:spPr>
          <a:xfrm>
            <a:off x="8647852" y="2828836"/>
            <a:ext cx="3239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這把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要等同於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root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帳號的密碼，為了安全，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gitlab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不會幫你儲存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．如果遺失就需要重新申請．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8620">
              <a:defRPr sz="3570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得到</a:t>
            </a:r>
            <a:r>
              <a:rPr dirty="0" err="1"/>
              <a:t>token</a:t>
            </a:r>
            <a:br>
              <a:rPr dirty="0"/>
            </a:br>
            <a:endParaRPr dirty="0"/>
          </a:p>
        </p:txBody>
      </p:sp>
      <p:sp>
        <p:nvSpPr>
          <p:cNvPr id="7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103</a:t>
            </a:fld>
            <a:endParaRPr/>
          </a:p>
        </p:txBody>
      </p:sp>
      <p:pic>
        <p:nvPicPr>
          <p:cNvPr id="76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753047"/>
            <a:ext cx="6047234" cy="50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104</a:t>
            </a:fld>
            <a:endParaRPr/>
          </a:p>
        </p:txBody>
      </p:sp>
      <p:pic>
        <p:nvPicPr>
          <p:cNvPr id="773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378" y="1853247"/>
            <a:ext cx="9911818" cy="4934998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8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105</a:t>
            </a:fld>
            <a:endParaRPr/>
          </a:p>
        </p:txBody>
      </p:sp>
      <p:pic>
        <p:nvPicPr>
          <p:cNvPr id="778" name="內容版面配置區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894" y="1700608"/>
            <a:ext cx="10260383" cy="5157393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Install docker pipeline plug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docker pipeline plugin</a:t>
            </a:r>
          </a:p>
        </p:txBody>
      </p:sp>
      <p:sp>
        <p:nvSpPr>
          <p:cNvPr id="78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106</a:t>
            </a:fld>
            <a:endParaRPr/>
          </a:p>
        </p:txBody>
      </p:sp>
      <p:pic>
        <p:nvPicPr>
          <p:cNvPr id="5" name="install_docker_pipeline.png">
            <a:extLst>
              <a:ext uri="{FF2B5EF4-FFF2-40B4-BE49-F238E27FC236}">
                <a16:creationId xmlns:a16="http://schemas.microsoft.com/office/drawing/2014/main" id="{AA32D094-8B16-524B-A9F6-C406D2F01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2129" y="1739173"/>
            <a:ext cx="7833190" cy="424021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Jenkins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系統參數設定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107</a:t>
            </a:fld>
            <a:endParaRPr/>
          </a:p>
        </p:txBody>
      </p:sp>
      <p:pic>
        <p:nvPicPr>
          <p:cNvPr id="790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719072"/>
            <a:ext cx="10377452" cy="5161501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Jenkins Server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rPr dirty="0" err="1"/>
              <a:t>GitLab</a:t>
            </a:r>
            <a:r>
              <a:rPr dirty="0"/>
              <a:t> </a:t>
            </a:r>
            <a:r>
              <a:rPr lang="en-US" dirty="0" err="1"/>
              <a:t>Server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108</a:t>
            </a:fld>
            <a:endParaRPr/>
          </a:p>
        </p:txBody>
      </p:sp>
      <p:sp>
        <p:nvSpPr>
          <p:cNvPr id="79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26E933-6E07-A78E-F871-9E3DB84AC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130" y="1853249"/>
            <a:ext cx="8823740" cy="46797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t>token</a:t>
            </a:r>
          </a:p>
        </p:txBody>
      </p:sp>
      <p:sp>
        <p:nvSpPr>
          <p:cNvPr id="80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109</a:t>
            </a:fld>
            <a:endParaRPr/>
          </a:p>
        </p:txBody>
      </p:sp>
      <p:sp>
        <p:nvSpPr>
          <p:cNvPr id="80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87900A-609B-9104-9107-99992CFA3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75" y="1493519"/>
            <a:ext cx="6172889" cy="516478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5: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有期限的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2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25" name="文字方塊 5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在已獨立的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團隊間，組建有時效性的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文化到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團隊，並讓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做更緊密的合作，期許目標達到模式</a:t>
            </a:r>
            <a:r>
              <a:t>1 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團隊協助導入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</a:t>
            </a:r>
            <a:r>
              <a:t>(stand up meeting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agile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、自動化維運處理等工作。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要團隊多數人都願意導入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文化，才有機會達成模式</a:t>
            </a:r>
            <a:r>
              <a:t>5</a:t>
            </a:r>
          </a:p>
        </p:txBody>
      </p:sp>
      <p:pic>
        <p:nvPicPr>
          <p:cNvPr id="3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72" y="1657578"/>
            <a:ext cx="7256955" cy="4195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確認</a:t>
            </a:r>
            <a:r>
              <a:t>URL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Credentials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</a:t>
            </a:r>
            <a:r>
              <a:t>Test Connection</a:t>
            </a:r>
          </a:p>
        </p:txBody>
      </p:sp>
      <p:sp>
        <p:nvSpPr>
          <p:cNvPr id="80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110</a:t>
            </a:fld>
            <a:endParaRPr/>
          </a:p>
        </p:txBody>
      </p:sp>
      <p:sp>
        <p:nvSpPr>
          <p:cNvPr id="80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B3F7B7-1E94-0008-9D57-C210B1CA0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40" y="1551020"/>
            <a:ext cx="11076449" cy="52366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7939E6-356D-1BDE-DDFA-811E4D6A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儲存設定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DAAF15-CD28-C42E-B857-16FFA29E0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87" y="1577826"/>
            <a:ext cx="9095131" cy="509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1069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99C821-E249-F5C5-AE2B-FD96B7AB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首頁</a:t>
            </a:r>
            <a:r>
              <a:rPr kumimoji="1" lang="en-US" altLang="zh-TW" dirty="0"/>
              <a:t>/</a:t>
            </a:r>
            <a:r>
              <a:rPr kumimoji="1" lang="zh-TW" altLang="en-US" dirty="0"/>
              <a:t>新增作業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29FB22-1C71-4832-6744-2C05B9E9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62" y="1968519"/>
            <a:ext cx="9487512" cy="468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53011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Jenkins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rPr dirty="0" err="1"/>
              <a:t>Git</a:t>
            </a:r>
            <a:r>
              <a:rPr dirty="0"/>
              <a:t> </a:t>
            </a:r>
            <a:r>
              <a:rPr dirty="0" err="1"/>
              <a:t>project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同名專案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1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113</a:t>
            </a:fld>
            <a:endParaRPr/>
          </a:p>
        </p:txBody>
      </p:sp>
      <p:sp>
        <p:nvSpPr>
          <p:cNvPr id="81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grpSp>
        <p:nvGrpSpPr>
          <p:cNvPr id="814" name="影像圖庫"/>
          <p:cNvGrpSpPr/>
          <p:nvPr/>
        </p:nvGrpSpPr>
        <p:grpSpPr>
          <a:xfrm>
            <a:off x="556159" y="1344534"/>
            <a:ext cx="9821334" cy="5207001"/>
            <a:chOff x="0" y="0"/>
            <a:chExt cx="9821333" cy="5207000"/>
          </a:xfrm>
        </p:grpSpPr>
        <p:pic>
          <p:nvPicPr>
            <p:cNvPr id="812" name="截圖 2021-10-27 上午7.07.34.png" descr="截圖 2021-10-27 上午7.07.34.png"/>
            <p:cNvPicPr>
              <a:picLocks noChangeAspect="1"/>
            </p:cNvPicPr>
            <p:nvPr/>
          </p:nvPicPr>
          <p:blipFill>
            <a:blip r:embed="rId2"/>
            <a:srcRect t="5523" b="5523"/>
            <a:stretch>
              <a:fillRect/>
            </a:stretch>
          </p:blipFill>
          <p:spPr>
            <a:xfrm>
              <a:off x="0" y="0"/>
              <a:ext cx="9821334" cy="466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3" name="說明"/>
            <p:cNvSpPr/>
            <p:nvPr/>
          </p:nvSpPr>
          <p:spPr>
            <a:xfrm>
              <a:off x="0" y="4737100"/>
              <a:ext cx="9821334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r>
                <a:t>說明</a:t>
              </a:r>
            </a:p>
          </p:txBody>
        </p:sp>
      </p:grp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AA3D3F-2A4D-213F-2296-4D237CFF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 repo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Jenkins project </a:t>
            </a:r>
            <a:r>
              <a:rPr kumimoji="1" lang="zh-TW" altLang="en-US" dirty="0"/>
              <a:t>進行專接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3CE29E-646D-8005-3664-A996667C1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專案與專案對接</a:t>
            </a:r>
          </a:p>
        </p:txBody>
      </p:sp>
    </p:spTree>
    <p:extLst>
      <p:ext uri="{BB962C8B-B14F-4D97-AF65-F5344CB8AC3E}">
        <p14:creationId xmlns:p14="http://schemas.microsoft.com/office/powerpoint/2010/main" val="32293037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2BDFB-2962-5520-B9DB-CCCC7C2A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zh-TW" altLang="en-US" dirty="0"/>
              <a:t>專案設定</a:t>
            </a:r>
            <a:r>
              <a:rPr kumimoji="1" lang="en-US" altLang="zh-TW" dirty="0"/>
              <a:t>git source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BDC646-B6B0-C3A2-B461-9A9F037EA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E3F82C-5328-AFB3-DA55-372916002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72" y="1964096"/>
            <a:ext cx="7772400" cy="43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4228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1C3C62-D8FF-2B18-8D22-5A73E534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複製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 repository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CAFE22-2F88-FFCC-E684-CD2153A57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61" y="1993952"/>
            <a:ext cx="8029677" cy="45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57308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6CCDA3-0E4B-2393-CB9A-F15CF44A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選擇此</a:t>
            </a:r>
            <a:r>
              <a:rPr kumimoji="1" lang="en-US" altLang="zh-CN" dirty="0"/>
              <a:t>Credentials </a:t>
            </a:r>
            <a:r>
              <a:rPr kumimoji="1" lang="zh-CN" altLang="en-US" dirty="0"/>
              <a:t>使用範圍，全</a:t>
            </a:r>
            <a:r>
              <a:rPr kumimoji="1" lang="en-US" altLang="zh-CN" dirty="0"/>
              <a:t>Jenkins</a:t>
            </a:r>
            <a:r>
              <a:rPr kumimoji="1" lang="zh-CN" altLang="en-US" dirty="0"/>
              <a:t>還是只有此專案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23298A-0BBA-4EE2-75AB-95D01F264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12" y="1930367"/>
            <a:ext cx="9214922" cy="471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77067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68125A-0838-CB13-346C-4EFC3473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/>
              <a:t>填入有權限取得此</a:t>
            </a:r>
            <a:r>
              <a:rPr kumimoji="1" lang="en-US" altLang="zh-TW" sz="4000" dirty="0"/>
              <a:t>GitLab repo</a:t>
            </a:r>
            <a:r>
              <a:rPr kumimoji="1" lang="zh-TW" altLang="en-US" sz="4000" dirty="0"/>
              <a:t>的帳號密碼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276087-854C-8946-A6E8-B1C43314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99" y="2081651"/>
            <a:ext cx="8773312" cy="46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32265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在Branch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Sources</a:t>
            </a:r>
            <a:r>
              <a:rPr lang="en-US" altLang="zh-TW"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zh-CN" altLang="en-US" dirty="0">
                <a:sym typeface="Helvetica"/>
              </a:rPr>
              <a:t>選擇</a:t>
            </a:r>
            <a:r>
              <a:rPr lang="en-US" altLang="zh-CN" dirty="0">
                <a:sym typeface="Helvetica"/>
              </a:rPr>
              <a:t>git</a:t>
            </a:r>
            <a:r>
              <a:rPr lang="zh-CN" altLang="en-US" dirty="0">
                <a:sym typeface="Helvetica"/>
              </a:rPr>
              <a:t>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設定原始碼來源，Project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Repository及</a:t>
            </a:r>
            <a:r>
              <a:rPr dirty="0" err="1"/>
              <a:t>Credentials</a:t>
            </a:r>
            <a:endParaRPr dirty="0"/>
          </a:p>
        </p:txBody>
      </p:sp>
      <p:sp>
        <p:nvSpPr>
          <p:cNvPr id="81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119</a:t>
            </a:fld>
            <a:endParaRPr/>
          </a:p>
        </p:txBody>
      </p:sp>
      <p:sp>
        <p:nvSpPr>
          <p:cNvPr id="8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3CAFDE4-1654-F235-E45C-DCEA03E92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81" y="1678694"/>
            <a:ext cx="8608059" cy="50604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6: 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倡導團隊</a:t>
            </a:r>
          </a:p>
        </p:txBody>
      </p:sp>
      <p:sp>
        <p:nvSpPr>
          <p:cNvPr id="3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493520"/>
            <a:ext cx="72719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間有巨大隔閡時，建立長久型的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團隊，來推廣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文化。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觸發方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觸發方式</a:t>
            </a:r>
          </a:p>
        </p:txBody>
      </p:sp>
      <p:sp>
        <p:nvSpPr>
          <p:cNvPr id="827" name="Gitlab 與Jenkins hook，由gitlab push 通知給Jenkins…"/>
          <p:cNvSpPr txBox="1">
            <a:spLocks noGrp="1"/>
          </p:cNvSpPr>
          <p:nvPr>
            <p:ph type="body" idx="1"/>
          </p:nvPr>
        </p:nvSpPr>
        <p:spPr>
          <a:xfrm>
            <a:off x="1145645" y="1977293"/>
            <a:ext cx="8946542" cy="4195482"/>
          </a:xfrm>
          <a:prstGeom prst="rect">
            <a:avLst/>
          </a:prstGeom>
        </p:spPr>
        <p:txBody>
          <a:bodyPr/>
          <a:lstStyle/>
          <a:p>
            <a:r>
              <a:rPr dirty="0"/>
              <a:t>Gitlab </a:t>
            </a:r>
            <a:r>
              <a:rPr dirty="0" err="1"/>
              <a:t>與Jenkins</a:t>
            </a:r>
            <a:r>
              <a:rPr dirty="0"/>
              <a:t> </a:t>
            </a:r>
            <a:r>
              <a:rPr dirty="0" err="1"/>
              <a:t>hook，由gitlab</a:t>
            </a:r>
            <a:r>
              <a:rPr dirty="0"/>
              <a:t> push </a:t>
            </a:r>
            <a:r>
              <a:rPr dirty="0" err="1"/>
              <a:t>通知給Jenkins</a:t>
            </a:r>
            <a:endParaRPr dirty="0"/>
          </a:p>
          <a:p>
            <a:r>
              <a:rPr dirty="0" err="1"/>
              <a:t>Jenkins定期向gitlab</a:t>
            </a:r>
            <a:r>
              <a:rPr dirty="0"/>
              <a:t> </a:t>
            </a:r>
            <a:r>
              <a:rPr dirty="0" err="1"/>
              <a:t>檢查是否有所更新</a:t>
            </a:r>
            <a:r>
              <a:rPr lang="zh-TW" altLang="en-US" dirty="0"/>
              <a:t> </a:t>
            </a:r>
            <a:r>
              <a:rPr lang="en-US" altLang="zh-TW" dirty="0"/>
              <a:t>(Multibranch pipeline)</a:t>
            </a:r>
            <a:endParaRPr dirty="0"/>
          </a:p>
        </p:txBody>
      </p:sp>
      <p:sp>
        <p:nvSpPr>
          <p:cNvPr id="82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120</a:t>
            </a:fld>
            <a:endParaRPr/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定期向gitlab檢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定期向gitlab檢查</a:t>
            </a:r>
            <a:r>
              <a:rPr lang="en-US" dirty="0"/>
              <a:t>，設定每1分鐘檢查git </a:t>
            </a:r>
            <a:r>
              <a:rPr lang="en-US" dirty="0" err="1"/>
              <a:t>repo有沒有新的source</a:t>
            </a:r>
            <a:r>
              <a:rPr lang="en-US" dirty="0"/>
              <a:t> code</a:t>
            </a:r>
            <a:endParaRPr dirty="0"/>
          </a:p>
        </p:txBody>
      </p:sp>
      <p:sp>
        <p:nvSpPr>
          <p:cNvPr id="83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121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D6BBD9-5449-B71C-9693-3F331BE59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2144999"/>
            <a:ext cx="7772400" cy="39206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94E78E-8A20-0CDC-1986-1B9C5522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存檔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BD1178-EB2F-8096-E0AC-A85BF2F6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678" y="2052917"/>
            <a:ext cx="6623674" cy="452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31808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對不同分支進行進階設定：選擇master —&gt; 檢視設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654"/>
            </a:lvl1pPr>
          </a:lstStyle>
          <a:p>
            <a:r>
              <a:t>對不同分支進行進階設定：選擇master —&gt; 檢視設定</a:t>
            </a:r>
          </a:p>
        </p:txBody>
      </p:sp>
      <p:sp>
        <p:nvSpPr>
          <p:cNvPr id="82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123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09FF8C-19DA-92E8-9D40-D01F56B78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72" y="1754772"/>
            <a:ext cx="7772400" cy="47917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Jenkins Pipeline - Jenkinsfile 寫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Jenkins Pipeline - Jenkinsfile 寫法</a:t>
            </a:r>
          </a:p>
        </p:txBody>
      </p:sp>
      <p:sp>
        <p:nvSpPr>
          <p:cNvPr id="836" name="按兩下來編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7" name="幻燈片編號"/>
          <p:cNvSpPr txBox="1">
            <a:spLocks noGrp="1"/>
          </p:cNvSpPr>
          <p:nvPr>
            <p:ph type="sldNum" sz="quarter" idx="1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124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cripted (腳本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Scripted (腳本式)</a:t>
            </a:r>
          </a:p>
        </p:txBody>
      </p:sp>
      <p:sp>
        <p:nvSpPr>
          <p:cNvPr id="840" name="使用Groovy 語法撰寫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使用Groovy</a:t>
            </a:r>
            <a:r>
              <a:rPr dirty="0"/>
              <a:t> </a:t>
            </a:r>
            <a:r>
              <a:rPr dirty="0" err="1"/>
              <a:t>語法撰寫</a:t>
            </a: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從Checkout程式碼開始自己來</a:t>
            </a: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較靈活</a:t>
            </a: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複雜度較高</a:t>
            </a:r>
            <a:endParaRPr dirty="0"/>
          </a:p>
        </p:txBody>
      </p:sp>
      <p:sp>
        <p:nvSpPr>
          <p:cNvPr id="84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125</a:t>
            </a:fld>
            <a:endParaRPr/>
          </a:p>
        </p:txBody>
      </p:sp>
      <p:pic>
        <p:nvPicPr>
          <p:cNvPr id="84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70" y="3446252"/>
            <a:ext cx="3581401" cy="196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Declarative (聲明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Declarative (聲明式)</a:t>
            </a:r>
          </a:p>
        </p:txBody>
      </p:sp>
      <p:sp>
        <p:nvSpPr>
          <p:cNvPr id="845" name="預先定義架構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8080" lvl="1" indent="-277749" defTabSz="370331">
              <a:spcBef>
                <a:spcPts val="800"/>
              </a:spcBef>
              <a:defRPr sz="2592"/>
            </a:pPr>
            <a:r>
              <a:t>預先定義架構</a:t>
            </a:r>
          </a:p>
          <a:p>
            <a:pPr marL="648080" lvl="1" indent="-277749" defTabSz="370331">
              <a:spcBef>
                <a:spcPts val="800"/>
              </a:spcBef>
              <a:defRPr sz="2592"/>
            </a:pPr>
            <a:endParaRPr/>
          </a:p>
        </p:txBody>
      </p:sp>
      <p:sp>
        <p:nvSpPr>
          <p:cNvPr id="84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126</a:t>
            </a:fld>
            <a:endParaRPr/>
          </a:p>
        </p:txBody>
      </p:sp>
      <p:pic>
        <p:nvPicPr>
          <p:cNvPr id="846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052917"/>
            <a:ext cx="8636001" cy="346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E9069D-356D-1653-C45D-22D65985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所有設定皆需寫在</a:t>
            </a:r>
            <a:r>
              <a:rPr kumimoji="1" lang="en-US" altLang="zh-TW" dirty="0"/>
              <a:t>pipeline{}</a:t>
            </a:r>
            <a:r>
              <a:rPr kumimoji="1" lang="zh-TW" altLang="en-US" dirty="0"/>
              <a:t>裏面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530DC2-D554-CB22-9EDE-1C7D66E3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37" y="2214466"/>
            <a:ext cx="6974073" cy="14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51747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9BC115-F6CA-D425-376C-CAE92122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Agent, Stage and steps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80C148-1303-501C-699E-3925C442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59" y="2080612"/>
            <a:ext cx="3380419" cy="432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28547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ipeline 語法- agent -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-1</a:t>
            </a:r>
          </a:p>
        </p:txBody>
      </p:sp>
      <p:sp>
        <p:nvSpPr>
          <p:cNvPr id="850" name="全域 (必需): in pipeline block…"/>
          <p:cNvSpPr txBox="1">
            <a:spLocks noGrp="1"/>
          </p:cNvSpPr>
          <p:nvPr>
            <p:ph type="body" idx="1"/>
          </p:nvPr>
        </p:nvSpPr>
        <p:spPr>
          <a:xfrm>
            <a:off x="875202" y="1977293"/>
            <a:ext cx="8946541" cy="4195482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agent any: </a:t>
            </a:r>
            <a:r>
              <a:rPr lang="zh-TW" altLang="en-US" dirty="0"/>
              <a:t>在任何可執行的地方進行</a:t>
            </a:r>
            <a:endParaRPr dirty="0"/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agent none: </a:t>
            </a:r>
            <a:r>
              <a:rPr dirty="0" err="1"/>
              <a:t>全域agent</a:t>
            </a:r>
            <a:r>
              <a:rPr lang="zh-TW" altLang="en-US" dirty="0"/>
              <a:t> </a:t>
            </a:r>
            <a:r>
              <a:rPr lang="en-US" altLang="zh-TW" dirty="0" err="1"/>
              <a:t>only</a:t>
            </a:r>
            <a:r>
              <a:rPr dirty="0" err="1"/>
              <a:t>，</a:t>
            </a:r>
            <a:r>
              <a:rPr lang="en-US" dirty="0" err="1"/>
              <a:t>有每個</a:t>
            </a:r>
            <a:r>
              <a:rPr dirty="0" err="1"/>
              <a:t>stage</a:t>
            </a:r>
            <a:r>
              <a:rPr lang="zh-TW" altLang="en-US" dirty="0"/>
              <a:t>內</a:t>
            </a:r>
            <a:r>
              <a:rPr dirty="0" err="1"/>
              <a:t>各自指定</a:t>
            </a:r>
            <a:r>
              <a:rPr lang="zh-TW" altLang="en-US" dirty="0"/>
              <a:t>自己使用的</a:t>
            </a:r>
            <a:r>
              <a:rPr lang="en-US" altLang="zh-TW" dirty="0"/>
              <a:t>agent</a:t>
            </a:r>
            <a:endParaRPr dirty="0"/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agent label: </a:t>
            </a:r>
            <a:r>
              <a:rPr lang="en-US" dirty="0" err="1"/>
              <a:t>使用</a:t>
            </a:r>
            <a:r>
              <a:rPr lang="zh-TW" altLang="en-US" dirty="0"/>
              <a:t>自定義</a:t>
            </a:r>
            <a:r>
              <a:rPr dirty="0" err="1"/>
              <a:t>標籤的環境執行．agent</a:t>
            </a:r>
            <a:r>
              <a:rPr dirty="0"/>
              <a:t> { label 'my-defined-label' }</a:t>
            </a:r>
          </a:p>
        </p:txBody>
      </p:sp>
      <p:sp>
        <p:nvSpPr>
          <p:cNvPr id="85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129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7: Google SRE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3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3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37" name="文字方塊 8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最大反對聲量往往來至於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團隊不想碰觸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的事物。而</a:t>
            </a:r>
            <a:r>
              <a:t>Google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即組建在</a:t>
            </a:r>
            <a:r>
              <a:t>SRE(Site Realible Engine)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團隊即有一個目標，確保所部署的軟體的可靠，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團隊可專心開發，但在進行軟體交付時，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團隊有權力拒絕未經合格測試的軟體，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需向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團隊證明所開發的軟體可靠。所以當交付出的軟體都是經由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認可，有能力維護的。</a:t>
            </a:r>
          </a:p>
        </p:txBody>
      </p:sp>
      <p:pic>
        <p:nvPicPr>
          <p:cNvPr id="33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05" y="1461907"/>
            <a:ext cx="7277701" cy="4195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Pipeline 語法- agent -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-2</a:t>
            </a:r>
          </a:p>
        </p:txBody>
      </p:sp>
      <p:sp>
        <p:nvSpPr>
          <p:cNvPr id="854" name="agent dock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agent docker</a:t>
            </a:r>
          </a:p>
          <a:p>
            <a:pPr marL="800100" lvl="1" indent="-342900"/>
            <a:r>
              <a:t>使用執行docker 執行agent．在預設node 或匹配的label上執行</a:t>
            </a:r>
          </a:p>
          <a:p>
            <a:r>
              <a:t>agent dockerfile</a:t>
            </a:r>
          </a:p>
          <a:p>
            <a:pPr marL="800100" lvl="1" indent="-342900"/>
            <a:r>
              <a:t>使用dockerfile建立image，並以此環境執行</a:t>
            </a:r>
          </a:p>
        </p:txBody>
      </p:sp>
      <p:sp>
        <p:nvSpPr>
          <p:cNvPr id="8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130</a:t>
            </a:fld>
            <a:endParaRPr/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</a:t>
            </a:r>
          </a:p>
        </p:txBody>
      </p:sp>
      <p:sp>
        <p:nvSpPr>
          <p:cNvPr id="8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開源的程式碼品質管理系統</a:t>
            </a:r>
          </a:p>
          <a:p>
            <a:r>
              <a:t>SonarQube Server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收集數據及呈現</a:t>
            </a:r>
          </a:p>
          <a:p>
            <a:r>
              <a:t>SonarQube Runner</a:t>
            </a:r>
          </a:p>
          <a:p>
            <a:pPr marL="742950" lvl="1" indent="-285750">
              <a:defRPr sz="2800"/>
            </a:pPr>
            <a:r>
              <a:t>Agent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檢驗程式碼</a:t>
            </a:r>
          </a:p>
        </p:txBody>
      </p:sp>
      <p:sp>
        <p:nvSpPr>
          <p:cNvPr id="8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131</a:t>
            </a:fld>
            <a:endParaRPr/>
          </a:p>
        </p:txBody>
      </p:sp>
      <p:sp>
        <p:nvSpPr>
          <p:cNvPr id="8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  <a:r>
              <a:t> SonarQube</a:t>
            </a:r>
          </a:p>
        </p:txBody>
      </p:sp>
      <p:sp>
        <p:nvSpPr>
          <p:cNvPr id="8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132</a:t>
            </a:fld>
            <a:endParaRPr/>
          </a:p>
        </p:txBody>
      </p:sp>
      <p:pic>
        <p:nvPicPr>
          <p:cNvPr id="863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60475"/>
            <a:ext cx="8947151" cy="2980088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SonarQube Server</a:t>
            </a:r>
          </a:p>
        </p:txBody>
      </p:sp>
      <p:sp>
        <p:nvSpPr>
          <p:cNvPr id="8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-p 9000:9000 --restart always --name </a:t>
            </a:r>
            <a:r>
              <a:rPr dirty="0" err="1"/>
              <a:t>sonarqube</a:t>
            </a:r>
            <a:r>
              <a:rPr dirty="0"/>
              <a:t> </a:t>
            </a:r>
            <a:r>
              <a:rPr dirty="0" err="1"/>
              <a:t>sonarqube</a:t>
            </a:r>
            <a:endParaRPr dirty="0"/>
          </a:p>
        </p:txBody>
      </p:sp>
      <p:sp>
        <p:nvSpPr>
          <p:cNvPr id="8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133</a:t>
            </a:fld>
            <a:endParaRPr/>
          </a:p>
        </p:txBody>
      </p:sp>
      <p:sp>
        <p:nvSpPr>
          <p:cNvPr id="8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134</a:t>
            </a:fld>
            <a:endParaRPr/>
          </a:p>
        </p:txBody>
      </p:sp>
      <p:sp>
        <p:nvSpPr>
          <p:cNvPr id="8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6" name="內容版面配置區 12" descr="內容版面配置區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8" y="1573640"/>
            <a:ext cx="7594608" cy="5271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login</a:t>
            </a:r>
          </a:p>
        </p:txBody>
      </p:sp>
      <p:sp>
        <p:nvSpPr>
          <p:cNvPr id="87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預設帳號</a:t>
            </a:r>
            <a:r>
              <a:t>:admin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、預設密碼</a:t>
            </a:r>
            <a:r>
              <a:t>:admin</a:t>
            </a:r>
          </a:p>
        </p:txBody>
      </p:sp>
      <p:sp>
        <p:nvSpPr>
          <p:cNvPr id="8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135</a:t>
            </a:fld>
            <a:endParaRPr/>
          </a:p>
        </p:txBody>
      </p:sp>
      <p:sp>
        <p:nvSpPr>
          <p:cNvPr id="8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82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0" y="2858342"/>
            <a:ext cx="4020844" cy="3832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136</a:t>
            </a:fld>
            <a:endParaRPr/>
          </a:p>
        </p:txBody>
      </p:sp>
      <p:pic>
        <p:nvPicPr>
          <p:cNvPr id="885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339A0-BA6D-7992-EA32-E85DE55F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建立新</a:t>
            </a:r>
            <a:r>
              <a:rPr kumimoji="1" lang="en-US" altLang="zh-TW" dirty="0"/>
              <a:t>project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546DC8-F653-CA9A-7A8F-68986E561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A76ACC-6446-0F89-9E6E-C627A5B50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1571408"/>
            <a:ext cx="9183689" cy="494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45571"/>
      </p:ext>
    </p:extLst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20463-8A20-A299-C7A2-FB82BC37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命名</a:t>
            </a:r>
            <a:r>
              <a:rPr kumimoji="1" lang="en-US" altLang="zh-TW" dirty="0"/>
              <a:t>project name</a:t>
            </a:r>
            <a:r>
              <a:rPr kumimoji="1" lang="zh-TW" altLang="en-US" dirty="0"/>
              <a:t>與</a:t>
            </a:r>
            <a:r>
              <a:rPr kumimoji="1" lang="en-US" altLang="zh-TW" dirty="0"/>
              <a:t>project key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A7EFC2-5F74-2D83-3CA9-F83FEEE31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07" y="2178956"/>
            <a:ext cx="10580582" cy="4195483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069EBB-F9E6-BB73-6366-8D89CD79E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5256417"/>
      </p:ext>
    </p:extLst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B176EC-C653-13F0-EDB5-45641D3F5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local</a:t>
            </a:r>
            <a:r>
              <a:rPr kumimoji="1" lang="zh-TW" altLang="en-US" dirty="0"/>
              <a:t>設定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1E7F30-3B2F-2BD0-3A39-140F033DB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D06242-2902-158B-825E-C7E253F58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1853249"/>
            <a:ext cx="9074833" cy="48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5853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8: 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</a:p>
        </p:txBody>
      </p:sp>
      <p:sp>
        <p:nvSpPr>
          <p:cNvPr id="34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43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將所有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應用封裝到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的邊界，降低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的耦合。</a:t>
            </a:r>
          </a:p>
        </p:txBody>
      </p:sp>
      <p:pic>
        <p:nvPicPr>
          <p:cNvPr id="34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81" y="1657578"/>
            <a:ext cx="7205062" cy="4195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38E42-B837-608B-5888-05D9DD28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產生</a:t>
            </a:r>
            <a:r>
              <a:rPr kumimoji="1" lang="en-US" altLang="zh-TW" dirty="0"/>
              <a:t>project token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416124-A3F8-9517-C042-6A82AAED4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BF1D7D-07CE-484D-ECEF-E92EAFC98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7" y="1915219"/>
            <a:ext cx="9787165" cy="44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96176"/>
      </p:ext>
    </p:extLst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E30611-105D-390C-DC03-A109CCB3C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Token </a:t>
            </a:r>
            <a:r>
              <a:rPr kumimoji="1" lang="zh-TW" altLang="en-US" dirty="0"/>
              <a:t>管理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67CA6D-0875-7E05-2E95-8C114EAD7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9669C0-6CB8-8ECF-66BC-668347E96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64" y="1853249"/>
            <a:ext cx="7977079" cy="484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64941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E27CFB-EA70-B162-B7F3-D9391401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保存</a:t>
            </a:r>
            <a:r>
              <a:rPr kumimoji="1" lang="en-US" altLang="zh-TW" dirty="0"/>
              <a:t>token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119E99-39EC-888A-AA0F-1EB50180F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7FABA9-F8F4-4CC0-AB8C-42B6ED602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9" y="2052917"/>
            <a:ext cx="10965551" cy="42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76504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D28DE2-E633-D456-C86D-8B7AE4B07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選擇程式語言與運行環境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A27854-DAD9-1195-26B5-6E0CAB225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837601-B7A4-595F-4C3A-EA44C50B4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40" y="2052917"/>
            <a:ext cx="7772400" cy="47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85983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C47ACE-CEBB-0312-C6D4-B08217E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我們這次使用</a:t>
            </a:r>
            <a:r>
              <a:rPr kumimoji="1" lang="en-US" altLang="zh-TW" dirty="0" err="1"/>
              <a:t>sonarqube</a:t>
            </a:r>
            <a:r>
              <a:rPr kumimoji="1" lang="en-US" altLang="zh-TW" dirty="0"/>
              <a:t> docker agent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F6C873-7C39-7DFE-1C55-A92346694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>
                <a:hlinkClick r:id="rId2"/>
              </a:rPr>
              <a:t>http://34.170.55.130:9000/documentation/analysis/scan/sonarscanner/</a:t>
            </a:r>
            <a:endParaRPr kumimoji="1" lang="en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9F2D25-FD22-B31C-70A1-C879678C3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220" y="3362787"/>
            <a:ext cx="7718504" cy="32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7774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8FFCE-5D43-1183-76BC-CF54D1BE8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Jenkins file</a:t>
            </a:r>
            <a:r>
              <a:rPr kumimoji="1" lang="zh-TW" altLang="en-US" dirty="0"/>
              <a:t>增加一段掃描</a:t>
            </a:r>
            <a:r>
              <a:rPr kumimoji="1" lang="en-US" altLang="zh-TW" dirty="0"/>
              <a:t>runner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441C85-3E36-443A-F308-85646109B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Ref: </a:t>
            </a:r>
            <a:r>
              <a:rPr kumimoji="1" lang="en-US" altLang="zh-TW" dirty="0">
                <a:hlinkClick r:id="rId2"/>
              </a:rPr>
              <a:t>https://github.com/demoyuw/docker-devops/blob/master/Jenkinsfile_sonarqube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FC0D05-BB9D-5EAD-E220-252E98A89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4" y="3557814"/>
            <a:ext cx="11225210" cy="15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01266"/>
      </p:ext>
    </p:extLst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4151EA-1510-7D1B-CCEB-51A3DABB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</a:t>
            </a:r>
            <a:r>
              <a:rPr kumimoji="1" lang="en-US" altLang="zh-TW" dirty="0" err="1"/>
              <a:t>sonarqube</a:t>
            </a:r>
            <a:r>
              <a:rPr kumimoji="1" lang="zh-TW" altLang="en-US" dirty="0"/>
              <a:t>測試結果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3F2079-F5BC-664B-396B-D2E351F25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89B4585-8C32-E218-C509-71B464C82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69" y="1966687"/>
            <a:ext cx="7772400" cy="47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47162"/>
      </p:ext>
    </p:extLst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7173D-3D60-2477-297A-326BD74E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查看完整測試紀錄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A7B1D9-ED8F-0F80-26C5-4923ED97F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3FFBC8-F254-73FC-F986-930054A55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7" y="1984824"/>
            <a:ext cx="6393010" cy="433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97257"/>
      </p:ext>
    </p:extLst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至</a:t>
            </a:r>
            <a:r>
              <a:rPr dirty="0"/>
              <a:t>SonarQube</a:t>
            </a:r>
            <a:r>
              <a:rPr lang="zh-TW" altLang="en-US" dirty="0"/>
              <a:t> 頁面查看報告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0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148</a:t>
            </a:fld>
            <a:endParaRPr/>
          </a:p>
        </p:txBody>
      </p:sp>
      <p:sp>
        <p:nvSpPr>
          <p:cNvPr id="90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B3AE76-51F1-470C-2F6B-300C157C8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582" y="1618342"/>
            <a:ext cx="8907758" cy="465182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SonarQube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報告檢視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0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149</a:t>
            </a:fld>
            <a:endParaRPr/>
          </a:p>
        </p:txBody>
      </p:sp>
      <p:sp>
        <p:nvSpPr>
          <p:cNvPr id="90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AEEAF87-5EB0-C88D-4296-08ECB8B97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93520"/>
            <a:ext cx="7772400" cy="50815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Agile vs Waterfall</a:t>
            </a:r>
          </a:p>
        </p:txBody>
      </p:sp>
      <p:sp>
        <p:nvSpPr>
          <p:cNvPr id="34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47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1" y="1493520"/>
            <a:ext cx="9413191" cy="507677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50" name="文字方塊 7"/>
          <p:cNvSpPr txBox="1"/>
          <p:nvPr/>
        </p:nvSpPr>
        <p:spPr>
          <a:xfrm>
            <a:off x="916577" y="6545943"/>
            <a:ext cx="96766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https://www.linkedin.com/pulse/transforming-from-waterfall-agile-iqbal-ismailwala-/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t>Docker image</a:t>
            </a:r>
          </a:p>
        </p:txBody>
      </p:sp>
      <p:sp>
        <p:nvSpPr>
          <p:cNvPr id="91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#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rPr dirty="0" err="1"/>
              <a:t>flask-api</a:t>
            </a:r>
            <a:endParaRPr dirty="0"/>
          </a:p>
          <a:p>
            <a:r>
              <a:rPr dirty="0"/>
              <a:t>docker build </a:t>
            </a:r>
            <a:r>
              <a:rPr dirty="0" err="1"/>
              <a:t>dockerfile</a:t>
            </a:r>
            <a:r>
              <a:rPr dirty="0"/>
              <a:t>/flask-</a:t>
            </a:r>
            <a:r>
              <a:rPr dirty="0" err="1"/>
              <a:t>api</a:t>
            </a:r>
            <a:r>
              <a:rPr dirty="0"/>
              <a:t> -</a:t>
            </a:r>
            <a:r>
              <a:rPr lang="en-US" dirty="0"/>
              <a:t>t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flask-api:jenkins-package</a:t>
            </a:r>
            <a:endParaRPr dirty="0"/>
          </a:p>
          <a:p>
            <a:r>
              <a:rPr dirty="0"/>
              <a:t>docker image ls</a:t>
            </a:r>
          </a:p>
        </p:txBody>
      </p:sp>
      <p:sp>
        <p:nvSpPr>
          <p:cNvPr id="91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150</a:t>
            </a:fld>
            <a:endParaRPr/>
          </a:p>
        </p:txBody>
      </p:sp>
      <p:sp>
        <p:nvSpPr>
          <p:cNvPr id="91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t>Docker image</a:t>
            </a:r>
          </a:p>
        </p:txBody>
      </p:sp>
      <p:sp>
        <p:nvSpPr>
          <p:cNvPr id="91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151</a:t>
            </a:fld>
            <a:endParaRPr/>
          </a:p>
        </p:txBody>
      </p:sp>
      <p:sp>
        <p:nvSpPr>
          <p:cNvPr id="91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18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05050"/>
            <a:ext cx="10972800" cy="2247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docker 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</p:txBody>
      </p:sp>
      <p:sp>
        <p:nvSpPr>
          <p:cNvPr id="92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  <a:p>
            <a:r>
              <a:t>docker login -u "demoyuw" -p ”XXXXXXXX"</a:t>
            </a:r>
          </a:p>
          <a:p>
            <a:r>
              <a:t>docker push demoyuw/flask-api:jenkins-package</a:t>
            </a:r>
          </a:p>
        </p:txBody>
      </p:sp>
      <p:sp>
        <p:nvSpPr>
          <p:cNvPr id="92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152</a:t>
            </a:fld>
            <a:endParaRPr/>
          </a:p>
        </p:txBody>
      </p:sp>
      <p:sp>
        <p:nvSpPr>
          <p:cNvPr id="92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docker 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</p:txBody>
      </p:sp>
      <p:sp>
        <p:nvSpPr>
          <p:cNvPr id="92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153</a:t>
            </a:fld>
            <a:endParaRPr/>
          </a:p>
        </p:txBody>
      </p:sp>
      <p:sp>
        <p:nvSpPr>
          <p:cNvPr id="92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28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972" y="2520156"/>
            <a:ext cx="8801101" cy="219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至</a:t>
            </a:r>
            <a:r>
              <a:t>docker hub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t>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是否有上傳</a:t>
            </a:r>
          </a:p>
        </p:txBody>
      </p:sp>
      <p:sp>
        <p:nvSpPr>
          <p:cNvPr id="93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154</a:t>
            </a:fld>
            <a:endParaRPr/>
          </a:p>
        </p:txBody>
      </p:sp>
      <p:pic>
        <p:nvPicPr>
          <p:cNvPr id="93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73" y="2052638"/>
            <a:ext cx="38108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flask api container</a:t>
            </a:r>
          </a:p>
        </p:txBody>
      </p:sp>
      <p:sp>
        <p:nvSpPr>
          <p:cNvPr id="93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# 部署flask api</a:t>
            </a:r>
          </a:p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docker stop flask-api || true &amp;&amp; docker rm flask-api || true</a:t>
            </a:r>
          </a:p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docker run -itd -p 10009:10009 --name flask-api demoyuw/flask-api:jenkins-package</a:t>
            </a:r>
          </a:p>
        </p:txBody>
      </p:sp>
      <p:sp>
        <p:nvSpPr>
          <p:cNvPr id="93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155</a:t>
            </a:fld>
            <a:endParaRPr/>
          </a:p>
        </p:txBody>
      </p:sp>
      <p:sp>
        <p:nvSpPr>
          <p:cNvPr id="93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flask api container</a:t>
            </a:r>
          </a:p>
        </p:txBody>
      </p:sp>
      <p:sp>
        <p:nvSpPr>
          <p:cNvPr id="94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156</a:t>
            </a:fld>
            <a:endParaRPr/>
          </a:p>
        </p:txBody>
      </p:sp>
      <p:sp>
        <p:nvSpPr>
          <p:cNvPr id="9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4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2362200"/>
            <a:ext cx="12103100" cy="213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上就多部署</a:t>
            </a:r>
            <a:r>
              <a:t>python-flask api</a:t>
            </a:r>
          </a:p>
        </p:txBody>
      </p:sp>
      <p:sp>
        <p:nvSpPr>
          <p:cNvPr id="94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157</a:t>
            </a:fld>
            <a:endParaRPr/>
          </a:p>
        </p:txBody>
      </p:sp>
      <p:pic>
        <p:nvPicPr>
          <p:cNvPr id="946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4" y="3108960"/>
            <a:ext cx="12105416" cy="2301240"/>
          </a:xfrm>
          <a:prstGeom prst="rect">
            <a:avLst/>
          </a:prstGeom>
          <a:ln w="12700">
            <a:miter lim="400000"/>
          </a:ln>
        </p:spPr>
      </p:pic>
      <p:sp>
        <p:nvSpPr>
          <p:cNvPr id="94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t> 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外網</a:t>
            </a:r>
            <a:r>
              <a:t>IP}:10009</a:t>
            </a:r>
          </a:p>
        </p:txBody>
      </p:sp>
      <p:sp>
        <p:nvSpPr>
          <p:cNvPr id="95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158</a:t>
            </a:fld>
            <a:endParaRPr/>
          </a:p>
        </p:txBody>
      </p:sp>
      <p:pic>
        <p:nvPicPr>
          <p:cNvPr id="95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25" y="1853247"/>
            <a:ext cx="10574182" cy="4552036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5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 </a:t>
            </a:r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單元測試</a:t>
            </a:r>
          </a:p>
          <a:p>
            <a:r>
              <a:t>docker exec -i flask-api python test.py</a:t>
            </a:r>
          </a:p>
        </p:txBody>
      </p:sp>
      <p:sp>
        <p:nvSpPr>
          <p:cNvPr id="9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159</a:t>
            </a:fld>
            <a:endParaRPr/>
          </a:p>
        </p:txBody>
      </p:sp>
      <p:sp>
        <p:nvSpPr>
          <p:cNvPr id="9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</a:t>
            </a:r>
          </a:p>
        </p:txBody>
      </p:sp>
      <p:sp>
        <p:nvSpPr>
          <p:cNvPr id="3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持續整合、持續交付、持續部署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</a:t>
            </a:r>
            <a:r>
              <a:t> =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自動化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自動編譯、自動釋出版本、自動部署</a:t>
            </a:r>
          </a:p>
        </p:txBody>
      </p:sp>
      <p:sp>
        <p:nvSpPr>
          <p:cNvPr id="3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6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160</a:t>
            </a:fld>
            <a:endParaRPr/>
          </a:p>
        </p:txBody>
      </p:sp>
      <p:sp>
        <p:nvSpPr>
          <p:cNvPr id="96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6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514600"/>
            <a:ext cx="7543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單元測試結果</a:t>
            </a:r>
          </a:p>
        </p:txBody>
      </p:sp>
      <p:sp>
        <p:nvSpPr>
          <p:cNvPr id="9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161</a:t>
            </a:fld>
            <a:endParaRPr/>
          </a:p>
        </p:txBody>
      </p:sp>
      <p:pic>
        <p:nvPicPr>
          <p:cNvPr id="966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87" y="3140868"/>
            <a:ext cx="8559801" cy="2019301"/>
          </a:xfrm>
          <a:prstGeom prst="rect">
            <a:avLst/>
          </a:prstGeom>
          <a:ln w="12700">
            <a:miter lim="400000"/>
          </a:ln>
        </p:spPr>
      </p:pic>
      <p:sp>
        <p:nvSpPr>
          <p:cNvPr id="9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關閉</a:t>
            </a:r>
            <a:r>
              <a:t>Jenkins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flask api</a:t>
            </a:r>
          </a:p>
        </p:txBody>
      </p:sp>
      <p:sp>
        <p:nvSpPr>
          <p:cNvPr id="9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stop Jenkins</a:t>
            </a:r>
          </a:p>
          <a:p>
            <a:endParaRPr/>
          </a:p>
          <a:p>
            <a:endParaRPr/>
          </a:p>
          <a:p>
            <a:r>
              <a:t>docker stop flask-api</a:t>
            </a:r>
          </a:p>
        </p:txBody>
      </p:sp>
      <p:sp>
        <p:nvSpPr>
          <p:cNvPr id="9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162</a:t>
            </a:fld>
            <a:endParaRPr/>
          </a:p>
        </p:txBody>
      </p:sp>
      <p:sp>
        <p:nvSpPr>
          <p:cNvPr id="9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74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12" y="2705292"/>
            <a:ext cx="112776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5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2" y="4928935"/>
            <a:ext cx="11633201" cy="71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</a:t>
            </a:r>
          </a:p>
        </p:txBody>
      </p:sp>
      <p:sp>
        <p:nvSpPr>
          <p:cNvPr id="97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163</a:t>
            </a:fld>
            <a:endParaRPr/>
          </a:p>
        </p:txBody>
      </p:sp>
      <p:sp>
        <p:nvSpPr>
          <p:cNvPr id="97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</a:t>
            </a:r>
          </a:p>
        </p:txBody>
      </p:sp>
      <p:sp>
        <p:nvSpPr>
          <p:cNvPr id="98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6042" indent="-336042" defTabSz="448055">
              <a:spcBef>
                <a:spcPts val="900"/>
              </a:spcBef>
              <a:defRPr sz="3136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驅動執行</a:t>
            </a:r>
            <a:r>
              <a:t>CI</a:t>
            </a:r>
          </a:p>
          <a:p>
            <a:pPr marL="336042" indent="-336042" defTabSz="448055">
              <a:spcBef>
                <a:spcPts val="900"/>
              </a:spcBef>
              <a:defRPr sz="3136"/>
            </a:pPr>
            <a:r>
              <a:t>.gitlab-ci.yml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t>Gitlab pipeline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腳本</a:t>
            </a:r>
          </a:p>
          <a:p>
            <a:pPr marL="336042" indent="-336042" defTabSz="448055">
              <a:spcBef>
                <a:spcPts val="900"/>
              </a:spcBef>
              <a:defRPr sz="3136"/>
            </a:pPr>
            <a:r>
              <a:t>Gitlab runner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t>Agent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的角色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負責幫你部署</a:t>
            </a:r>
          </a:p>
          <a:p>
            <a:pPr marL="0" lvl="1" indent="448055" defTabSz="448055">
              <a:spcBef>
                <a:spcPts val="900"/>
              </a:spcBef>
              <a:buSzTx/>
              <a:buFont typeface="Wingdings 3"/>
              <a:buNone/>
              <a:defRPr sz="2744"/>
            </a:pPr>
            <a:r>
              <a:t> </a:t>
            </a:r>
          </a:p>
        </p:txBody>
      </p:sp>
      <p:sp>
        <p:nvSpPr>
          <p:cNvPr id="9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164</a:t>
            </a:fld>
            <a:endParaRPr/>
          </a:p>
        </p:txBody>
      </p:sp>
      <p:sp>
        <p:nvSpPr>
          <p:cNvPr id="9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個</a:t>
            </a:r>
            <a:r>
              <a:t>gitlabci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專案</a:t>
            </a:r>
          </a:p>
        </p:txBody>
      </p:sp>
      <p:sp>
        <p:nvSpPr>
          <p:cNvPr id="9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165</a:t>
            </a:fld>
            <a:endParaRPr/>
          </a:p>
        </p:txBody>
      </p:sp>
      <p:pic>
        <p:nvPicPr>
          <p:cNvPr id="9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32" y="1493520"/>
            <a:ext cx="7080799" cy="5070003"/>
          </a:xfrm>
          <a:prstGeom prst="rect">
            <a:avLst/>
          </a:prstGeom>
          <a:ln w="12700">
            <a:miter lim="400000"/>
          </a:ln>
        </p:spPr>
      </p:pic>
      <p:sp>
        <p:nvSpPr>
          <p:cNvPr id="9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49158-4693-1A2E-3434-A5E697AD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EA7292-8454-247C-3D8A-84646EBFA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145553-C31B-04DA-66C1-F4AB678C7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" y="1950358"/>
            <a:ext cx="10075636" cy="464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88691"/>
      </p:ext>
    </p:extLst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t>Gitlab project/ Settings/ CI/CD/ Runners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，取得</a:t>
            </a:r>
            <a:r>
              <a:t>URL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registration token</a:t>
            </a:r>
          </a:p>
        </p:txBody>
      </p:sp>
      <p:sp>
        <p:nvSpPr>
          <p:cNvPr id="9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167</a:t>
            </a:fld>
            <a:endParaRPr/>
          </a:p>
        </p:txBody>
      </p:sp>
      <p:sp>
        <p:nvSpPr>
          <p:cNvPr id="9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3057CC-C82D-6DEE-936F-D33A10A80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853249"/>
            <a:ext cx="9867901" cy="46720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VM2 install docker</a:t>
            </a:r>
          </a:p>
        </p:txBody>
      </p:sp>
      <p:sp>
        <p:nvSpPr>
          <p:cNvPr id="9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 clone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https://github.com/demoyuw/docker-devops.git</a:t>
            </a:r>
          </a:p>
          <a:p>
            <a:r>
              <a:rPr dirty="0" err="1"/>
              <a:t>sudo</a:t>
            </a:r>
            <a:r>
              <a:rPr dirty="0"/>
              <a:t> </a:t>
            </a:r>
            <a:r>
              <a:rPr dirty="0" err="1"/>
              <a:t>chmod</a:t>
            </a:r>
            <a:r>
              <a:rPr dirty="0"/>
              <a:t> 755 -R docker-</a:t>
            </a:r>
            <a:r>
              <a:rPr dirty="0" err="1"/>
              <a:t>devops</a:t>
            </a:r>
            <a:r>
              <a:rPr dirty="0"/>
              <a:t>/</a:t>
            </a:r>
          </a:p>
          <a:p>
            <a:r>
              <a:rPr dirty="0" err="1"/>
              <a:t>sudo</a:t>
            </a:r>
            <a:r>
              <a:rPr dirty="0"/>
              <a:t> ~/docker-</a:t>
            </a:r>
            <a:r>
              <a:rPr dirty="0" err="1"/>
              <a:t>devops</a:t>
            </a:r>
            <a:r>
              <a:rPr dirty="0"/>
              <a:t>/rancher/ubunu16_install_docker.sh</a:t>
            </a:r>
          </a:p>
        </p:txBody>
      </p:sp>
      <p:sp>
        <p:nvSpPr>
          <p:cNvPr id="10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168</a:t>
            </a:fld>
            <a:endParaRPr/>
          </a:p>
        </p:txBody>
      </p:sp>
      <p:sp>
        <p:nvSpPr>
          <p:cNvPr id="9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4000" dirty="0"/>
              <a:t>在</a:t>
            </a:r>
            <a:r>
              <a:rPr sz="4000" dirty="0"/>
              <a:t>VM2</a:t>
            </a:r>
            <a:r>
              <a:rPr lang="en-US" sz="4000" dirty="0"/>
              <a:t> </a:t>
            </a:r>
            <a:r>
              <a:rPr lang="en-US" sz="4000" dirty="0" err="1"/>
              <a:t>用g</a:t>
            </a:r>
            <a:r>
              <a:rPr sz="4000" dirty="0" err="1"/>
              <a:t>itlab</a:t>
            </a:r>
            <a:r>
              <a:rPr lang="en-US" altLang="zh-TW" sz="4000" dirty="0"/>
              <a:t>-</a:t>
            </a:r>
            <a:r>
              <a:rPr sz="4000" dirty="0"/>
              <a:t>runner</a:t>
            </a:r>
            <a:r>
              <a:rPr lang="en-US" sz="4000" dirty="0"/>
              <a:t> </a:t>
            </a:r>
            <a:r>
              <a:rPr lang="en-US" sz="4000" dirty="0" err="1"/>
              <a:t>註冊產生設定檔</a:t>
            </a:r>
            <a:endParaRPr sz="4000" dirty="0"/>
          </a:p>
        </p:txBody>
      </p:sp>
      <p:sp>
        <p:nvSpPr>
          <p:cNvPr id="100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dirty="0"/>
              <a:t>docker run --rm -it -v /home/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 --privileged --name </a:t>
            </a:r>
            <a:r>
              <a:rPr dirty="0" err="1"/>
              <a:t>gitlab</a:t>
            </a:r>
            <a:r>
              <a:rPr dirty="0"/>
              <a:t>-runner </a:t>
            </a:r>
            <a:r>
              <a:rPr dirty="0" err="1"/>
              <a:t>gitlab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 register   --non-interactive   --</a:t>
            </a:r>
            <a:r>
              <a:rPr dirty="0" err="1"/>
              <a:t>url</a:t>
            </a:r>
            <a:r>
              <a:rPr dirty="0"/>
              <a:t> http://</a:t>
            </a:r>
            <a:r>
              <a:rPr dirty="0">
                <a:highlight>
                  <a:srgbClr val="FFFF00"/>
                </a:highlight>
              </a:rPr>
              <a:t>10.128.0.11</a:t>
            </a:r>
            <a:r>
              <a:rPr dirty="0"/>
              <a:t>  --registration-token </a:t>
            </a:r>
            <a:r>
              <a:rPr dirty="0">
                <a:highlight>
                  <a:srgbClr val="FFFF00"/>
                </a:highlight>
              </a:rPr>
              <a:t>9c92bTS1ApX_AWNt6MX1 </a:t>
            </a:r>
            <a:r>
              <a:rPr dirty="0"/>
              <a:t>--executor "docker"   --docker-image </a:t>
            </a:r>
            <a:r>
              <a:rPr dirty="0" err="1"/>
              <a:t>docker:latest</a:t>
            </a:r>
            <a:br>
              <a:rPr dirty="0"/>
            </a:br>
            <a:endParaRPr dirty="0"/>
          </a:p>
        </p:txBody>
      </p:sp>
      <p:sp>
        <p:nvSpPr>
          <p:cNvPr id="10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169</a:t>
            </a:fld>
            <a:endParaRPr/>
          </a:p>
        </p:txBody>
      </p:sp>
      <p:sp>
        <p:nvSpPr>
          <p:cNvPr id="10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on DevOps</a:t>
            </a:r>
          </a:p>
        </p:txBody>
      </p:sp>
      <p:sp>
        <p:nvSpPr>
          <p:cNvPr id="3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35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17" y="2052638"/>
            <a:ext cx="815294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1" name="文字方塊 7"/>
          <p:cNvSpPr txBox="1"/>
          <p:nvPr/>
        </p:nvSpPr>
        <p:spPr>
          <a:xfrm>
            <a:off x="1209316" y="6377396"/>
            <a:ext cx="9097504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https://rickhw.github.io/2018/12/15/DevOps/TheProblem-In-DevOps-8-Cycle/</a:t>
            </a:r>
          </a:p>
        </p:txBody>
      </p:sp>
    </p:spTree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runner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註冊紀錄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1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170</a:t>
            </a:fld>
            <a:endParaRPr/>
          </a:p>
        </p:txBody>
      </p:sp>
      <p:pic>
        <p:nvPicPr>
          <p:cNvPr id="100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8" y="2778918"/>
            <a:ext cx="7353301" cy="27432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調整</a:t>
            </a:r>
            <a:r>
              <a:t>VM2 ~/gitlab-runner/config/config.toml</a:t>
            </a:r>
          </a:p>
        </p:txBody>
      </p:sp>
      <p:sp>
        <p:nvSpPr>
          <p:cNvPr id="101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171</a:t>
            </a:fld>
            <a:endParaRPr/>
          </a:p>
        </p:txBody>
      </p:sp>
      <p:pic>
        <p:nvPicPr>
          <p:cNvPr id="101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77" y="1853247"/>
            <a:ext cx="6173806" cy="4996328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8055">
              <a:defRPr sz="4116"/>
            </a:pPr>
            <a:r>
              <a:t>Runner.docker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調整</a:t>
            </a:r>
            <a:r>
              <a:t>privileged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volumes</a:t>
            </a:r>
          </a:p>
        </p:txBody>
      </p:sp>
      <p:sp>
        <p:nvSpPr>
          <p:cNvPr id="101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400"/>
            </a:pPr>
            <a:r>
              <a:rPr dirty="0"/>
              <a:t> [</a:t>
            </a:r>
            <a:r>
              <a:rPr dirty="0" err="1"/>
              <a:t>runners.docker</a:t>
            </a:r>
            <a:r>
              <a:rPr dirty="0"/>
              <a:t>]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tls_verify</a:t>
            </a:r>
            <a:r>
              <a:rPr dirty="0"/>
              <a:t> = false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image = "</a:t>
            </a:r>
            <a:r>
              <a:rPr dirty="0" err="1"/>
              <a:t>docker:latest</a:t>
            </a:r>
            <a:r>
              <a:rPr dirty="0"/>
              <a:t>"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privileged = true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disable_entrypoint_overwrite</a:t>
            </a:r>
            <a:r>
              <a:rPr dirty="0"/>
              <a:t> = false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oom_kill_disable</a:t>
            </a:r>
            <a:r>
              <a:rPr dirty="0"/>
              <a:t> = false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disable_cache</a:t>
            </a:r>
            <a:r>
              <a:rPr dirty="0"/>
              <a:t> = false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volumes = ["/cache", "/var/run/</a:t>
            </a:r>
            <a:r>
              <a:rPr dirty="0" err="1"/>
              <a:t>docker.sock</a:t>
            </a:r>
            <a:r>
              <a:rPr dirty="0"/>
              <a:t>:/var/run/</a:t>
            </a:r>
            <a:r>
              <a:rPr dirty="0" err="1"/>
              <a:t>docker.sock</a:t>
            </a:r>
            <a:r>
              <a:rPr dirty="0"/>
              <a:t>"]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shm_size</a:t>
            </a:r>
            <a:r>
              <a:rPr dirty="0"/>
              <a:t> = 0</a:t>
            </a:r>
          </a:p>
        </p:txBody>
      </p:sp>
      <p:sp>
        <p:nvSpPr>
          <p:cNvPr id="102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172</a:t>
            </a:fld>
            <a:endParaRPr/>
          </a:p>
        </p:txBody>
      </p:sp>
      <p:sp>
        <p:nvSpPr>
          <p:cNvPr id="101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runner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agent 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部署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2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-d --name </a:t>
            </a:r>
            <a:r>
              <a:rPr dirty="0" err="1"/>
              <a:t>gitlab</a:t>
            </a:r>
            <a:r>
              <a:rPr dirty="0"/>
              <a:t>-runner --restart always -v /home/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 -v /var/run/</a:t>
            </a:r>
            <a:r>
              <a:rPr dirty="0" err="1"/>
              <a:t>docker.sock</a:t>
            </a:r>
            <a:r>
              <a:rPr dirty="0"/>
              <a:t>:/var/run/</a:t>
            </a:r>
            <a:r>
              <a:rPr dirty="0" err="1"/>
              <a:t>docker.sock</a:t>
            </a:r>
            <a:r>
              <a:rPr dirty="0"/>
              <a:t> </a:t>
            </a:r>
            <a:r>
              <a:rPr dirty="0" err="1"/>
              <a:t>gitlab</a:t>
            </a:r>
            <a:r>
              <a:rPr dirty="0"/>
              <a:t>/</a:t>
            </a:r>
            <a:r>
              <a:rPr dirty="0" err="1"/>
              <a:t>gitlab-runner:latest</a:t>
            </a:r>
            <a:endParaRPr dirty="0"/>
          </a:p>
        </p:txBody>
      </p:sp>
      <p:sp>
        <p:nvSpPr>
          <p:cNvPr id="102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173</a:t>
            </a:fld>
            <a:endParaRPr/>
          </a:p>
        </p:txBody>
      </p:sp>
      <p:sp>
        <p:nvSpPr>
          <p:cNvPr id="102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8B76B1-FFD8-502E-CA18-7AD475B8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runner </a:t>
            </a:r>
            <a:r>
              <a:rPr kumimoji="1" lang="zh-TW" altLang="en-US" dirty="0"/>
              <a:t>運行情況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284FDF-6EF4-9F01-9AE4-9F3F0A09E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 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927109-EEFF-168E-509C-E2993F58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1" y="3054350"/>
            <a:ext cx="11761989" cy="88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6723"/>
      </p:ext>
    </p:extLst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狀態檢查</a:t>
            </a:r>
          </a:p>
        </p:txBody>
      </p:sp>
      <p:sp>
        <p:nvSpPr>
          <p:cNvPr id="10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175</a:t>
            </a:fld>
            <a:endParaRPr/>
          </a:p>
        </p:txBody>
      </p:sp>
      <p:sp>
        <p:nvSpPr>
          <p:cNvPr id="10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B8D8AA-30B3-AFB8-0468-9867530E1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8" y="1493520"/>
            <a:ext cx="9531437" cy="51441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sample</a:t>
            </a:r>
          </a:p>
        </p:txBody>
      </p:sp>
      <p:sp>
        <p:nvSpPr>
          <p:cNvPr id="103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176</a:t>
            </a:fld>
            <a:endParaRPr/>
          </a:p>
        </p:txBody>
      </p:sp>
      <p:pic>
        <p:nvPicPr>
          <p:cNvPr id="10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709" y="1493520"/>
            <a:ext cx="3244240" cy="5174564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keyword -1</a:t>
            </a:r>
          </a:p>
        </p:txBody>
      </p:sp>
      <p:sp>
        <p:nvSpPr>
          <p:cNvPr id="10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t>image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參照</a:t>
            </a:r>
            <a:r>
              <a:t>docker image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services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參照</a:t>
            </a:r>
            <a:r>
              <a:t>docker service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stages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制定執行步驟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預設為</a:t>
            </a:r>
            <a:r>
              <a:t>test</a:t>
            </a:r>
          </a:p>
        </p:txBody>
      </p:sp>
      <p:sp>
        <p:nvSpPr>
          <p:cNvPr id="10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177</a:t>
            </a:fld>
            <a:endParaRPr/>
          </a:p>
        </p:txBody>
      </p:sp>
      <p:sp>
        <p:nvSpPr>
          <p:cNvPr id="10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keyword -2</a:t>
            </a:r>
          </a:p>
        </p:txBody>
      </p:sp>
      <p:sp>
        <p:nvSpPr>
          <p:cNvPr id="10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before_script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執行前執行</a:t>
            </a:r>
          </a:p>
          <a:p>
            <a:pPr>
              <a:lnSpc>
                <a:spcPct val="90000"/>
              </a:lnSpc>
              <a:defRPr sz="2900"/>
            </a:pPr>
            <a:r>
              <a:t>after_script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執行完後執行</a:t>
            </a:r>
          </a:p>
          <a:p>
            <a:pPr>
              <a:lnSpc>
                <a:spcPct val="90000"/>
              </a:lnSpc>
              <a:defRPr sz="2900"/>
            </a:pPr>
            <a:r>
              <a:t>variables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供自定義環境變數</a:t>
            </a:r>
          </a:p>
          <a:p>
            <a:pPr>
              <a:lnSpc>
                <a:spcPct val="90000"/>
              </a:lnSpc>
              <a:defRPr sz="2900"/>
            </a:pPr>
            <a:r>
              <a:t>cache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暫存文件或檔案</a:t>
            </a:r>
          </a:p>
        </p:txBody>
      </p:sp>
      <p:sp>
        <p:nvSpPr>
          <p:cNvPr id="104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178</a:t>
            </a:fld>
            <a:endParaRPr/>
          </a:p>
        </p:txBody>
      </p:sp>
      <p:sp>
        <p:nvSpPr>
          <p:cNvPr id="10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-1</a:t>
            </a:r>
          </a:p>
        </p:txBody>
      </p:sp>
      <p:sp>
        <p:nvSpPr>
          <p:cNvPr id="10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t>shell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，每個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內必須要有。</a:t>
            </a:r>
          </a:p>
          <a:p>
            <a:pPr>
              <a:lnSpc>
                <a:spcPct val="90000"/>
              </a:lnSpc>
              <a:defRPr sz="2900"/>
            </a:pPr>
            <a:r>
              <a:t>image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指定此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使用何種</a:t>
            </a:r>
            <a:r>
              <a:t>docker image</a:t>
            </a:r>
          </a:p>
          <a:p>
            <a:pPr>
              <a:lnSpc>
                <a:spcPct val="90000"/>
              </a:lnSpc>
              <a:defRPr sz="2900"/>
            </a:pPr>
            <a:r>
              <a:t>services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指定此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使用何種</a:t>
            </a:r>
            <a:r>
              <a:t>docker service</a:t>
            </a:r>
          </a:p>
          <a:p>
            <a:pPr>
              <a:lnSpc>
                <a:spcPct val="90000"/>
              </a:lnSpc>
              <a:defRPr sz="2900"/>
            </a:pPr>
            <a:r>
              <a:t>stage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呼應</a:t>
            </a:r>
            <a:r>
              <a:t>Stages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所設定，執行此</a:t>
            </a:r>
            <a:r>
              <a:t>job</a:t>
            </a:r>
          </a:p>
        </p:txBody>
      </p:sp>
      <p:sp>
        <p:nvSpPr>
          <p:cNvPr id="105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179</a:t>
            </a:fld>
            <a:endParaRPr/>
          </a:p>
        </p:txBody>
      </p:sp>
      <p:sp>
        <p:nvSpPr>
          <p:cNvPr id="10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步驟</a:t>
            </a:r>
          </a:p>
        </p:txBody>
      </p:sp>
      <p:sp>
        <p:nvSpPr>
          <p:cNvPr id="36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364" name="內容版面配置區 8" descr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737049"/>
            <a:ext cx="5824256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7" name="文字方塊 9"/>
          <p:cNvSpPr txBox="1"/>
          <p:nvPr/>
        </p:nvSpPr>
        <p:spPr>
          <a:xfrm>
            <a:off x="2208112" y="6220616"/>
            <a:ext cx="71410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https://techblog.rakuten.co.jp/2018/02/06/cd-the-best-practice/</a:t>
            </a:r>
          </a:p>
        </p:txBody>
      </p:sp>
    </p:spTree>
  </p:cSld>
  <p:clrMapOvr>
    <a:masterClrMapping/>
  </p:clrMapOvr>
  <p:transition spd="med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-2</a:t>
            </a:r>
          </a:p>
        </p:txBody>
      </p:sp>
      <p:sp>
        <p:nvSpPr>
          <p:cNvPr id="10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t>Variables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定義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內的環境變數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only &amp; except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設定執行或不執行當</a:t>
            </a:r>
            <a:r>
              <a:t>branch name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t>only master: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只有</a:t>
            </a:r>
            <a:r>
              <a:t>branch 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執行此</a:t>
            </a:r>
            <a:r>
              <a:t>job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tags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選擇使用何</a:t>
            </a:r>
            <a:r>
              <a:t>Gitlab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</a:t>
            </a:r>
          </a:p>
        </p:txBody>
      </p:sp>
      <p:sp>
        <p:nvSpPr>
          <p:cNvPr id="10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180</a:t>
            </a:fld>
            <a:endParaRPr/>
          </a:p>
        </p:txBody>
      </p:sp>
      <p:sp>
        <p:nvSpPr>
          <p:cNvPr id="10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-3</a:t>
            </a:r>
          </a:p>
        </p:txBody>
      </p:sp>
      <p:sp>
        <p:nvSpPr>
          <p:cNvPr id="10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Allow_failure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允許</a:t>
            </a:r>
            <a:r>
              <a:t>job fail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。正常</a:t>
            </a:r>
            <a:r>
              <a:t>job fail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，後續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皆不會接著執行</a:t>
            </a:r>
          </a:p>
          <a:p>
            <a:r>
              <a:t>cache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文件檔案暫存</a:t>
            </a:r>
          </a:p>
          <a:p>
            <a:r>
              <a:t>before_script &amp; after_script</a:t>
            </a:r>
          </a:p>
          <a:p>
            <a:pPr marL="742950" lvl="1" indent="-285750">
              <a:defRPr sz="2800"/>
            </a:pPr>
            <a:r>
              <a:t>Job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執行前或執行後執行。</a:t>
            </a:r>
          </a:p>
        </p:txBody>
      </p:sp>
      <p:sp>
        <p:nvSpPr>
          <p:cNvPr id="10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181</a:t>
            </a:fld>
            <a:endParaRPr/>
          </a:p>
        </p:txBody>
      </p:sp>
      <p:sp>
        <p:nvSpPr>
          <p:cNvPr id="10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project pipeline status</a:t>
            </a:r>
          </a:p>
        </p:txBody>
      </p:sp>
      <p:sp>
        <p:nvSpPr>
          <p:cNvPr id="10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182</a:t>
            </a:fld>
            <a:endParaRPr/>
          </a:p>
        </p:txBody>
      </p:sp>
      <p:pic>
        <p:nvPicPr>
          <p:cNvPr id="10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1" y="2052638"/>
            <a:ext cx="7993434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667A9-3539-47E3-88B1-FD788030B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CI</a:t>
            </a:r>
            <a:r>
              <a:rPr kumimoji="1" lang="zh-TW" altLang="en-US" dirty="0"/>
              <a:t>變數來源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63C2CA-A8D5-FFFD-B463-72D3AC219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Ref: </a:t>
            </a:r>
            <a:r>
              <a:rPr kumimoji="1" lang="en-US" altLang="zh-TW" dirty="0">
                <a:hlinkClick r:id="rId2"/>
              </a:rPr>
              <a:t>https://docs.gitlab.com/ee/ci/variables/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12C2C51-7050-C675-7A87-03CE3CE9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47" y="2589775"/>
            <a:ext cx="7701159" cy="416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71960"/>
      </p:ext>
    </p:extLst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預設變數</a:t>
            </a:r>
          </a:p>
        </p:txBody>
      </p:sp>
      <p:sp>
        <p:nvSpPr>
          <p:cNvPr id="10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dirty="0"/>
              <a:t>export CI_JOB_ID="50" </a:t>
            </a:r>
          </a:p>
          <a:p>
            <a:pPr>
              <a:lnSpc>
                <a:spcPct val="90000"/>
              </a:lnSpc>
            </a:pPr>
            <a:r>
              <a:rPr dirty="0"/>
              <a:t>export CI_COMMIT_SHA="1ecfd275763eff1d6b4844ea3168962458c9f27a" export CI_COMMIT_SHORT_SHA="1ecfd275" </a:t>
            </a:r>
          </a:p>
          <a:p>
            <a:pPr>
              <a:lnSpc>
                <a:spcPct val="90000"/>
              </a:lnSpc>
            </a:pPr>
            <a:r>
              <a:rPr dirty="0"/>
              <a:t>export CI_COMMIT_REF_NAME="master" </a:t>
            </a:r>
          </a:p>
          <a:p>
            <a:pPr>
              <a:lnSpc>
                <a:spcPct val="90000"/>
              </a:lnSpc>
            </a:pPr>
            <a:r>
              <a:rPr dirty="0"/>
              <a:t>export CI_REPOSITORY_URL="https://</a:t>
            </a:r>
            <a:r>
              <a:rPr dirty="0" err="1"/>
              <a:t>gitlab</a:t>
            </a:r>
            <a:r>
              <a:rPr dirty="0"/>
              <a:t>-ci-token:[masked]@</a:t>
            </a:r>
            <a:r>
              <a:rPr dirty="0" err="1"/>
              <a:t>example.com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-org/</a:t>
            </a:r>
            <a:r>
              <a:rPr dirty="0" err="1"/>
              <a:t>gitlab-foss.git</a:t>
            </a:r>
            <a:r>
              <a:rPr dirty="0"/>
              <a:t>" </a:t>
            </a:r>
          </a:p>
          <a:p>
            <a:pPr>
              <a:lnSpc>
                <a:spcPct val="90000"/>
              </a:lnSpc>
            </a:pPr>
            <a:r>
              <a:rPr dirty="0"/>
              <a:t>export CI_COMMIT_TAG="1.0.0" </a:t>
            </a:r>
          </a:p>
          <a:p>
            <a:pPr>
              <a:lnSpc>
                <a:spcPct val="90000"/>
              </a:lnSpc>
            </a:pPr>
            <a:r>
              <a:rPr dirty="0"/>
              <a:t>export CI_JOB_NAME="</a:t>
            </a:r>
            <a:r>
              <a:rPr dirty="0" err="1"/>
              <a:t>spec:other</a:t>
            </a:r>
            <a:r>
              <a:rPr dirty="0"/>
              <a:t>" </a:t>
            </a:r>
          </a:p>
        </p:txBody>
      </p:sp>
      <p:sp>
        <p:nvSpPr>
          <p:cNvPr id="107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184</a:t>
            </a:fld>
            <a:endParaRPr/>
          </a:p>
        </p:txBody>
      </p:sp>
      <p:sp>
        <p:nvSpPr>
          <p:cNvPr id="107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2" name="文字方塊 6"/>
          <p:cNvSpPr txBox="1"/>
          <p:nvPr/>
        </p:nvSpPr>
        <p:spPr>
          <a:xfrm>
            <a:off x="2240280" y="6405281"/>
            <a:ext cx="64068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https://docs.gitlab.com/ee/ci/variables/</a:t>
            </a:r>
          </a:p>
        </p:txBody>
      </p:sp>
    </p:spTree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185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186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187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188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189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開發流程圖</a:t>
            </a:r>
          </a:p>
        </p:txBody>
      </p:sp>
      <p:sp>
        <p:nvSpPr>
          <p:cNvPr id="37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37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80" y="1493520"/>
            <a:ext cx="3740313" cy="495672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73" name="文字方塊 2"/>
          <p:cNvSpPr txBox="1"/>
          <p:nvPr/>
        </p:nvSpPr>
        <p:spPr>
          <a:xfrm>
            <a:off x="4116568" y="6280922"/>
            <a:ext cx="70284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資料來源：nvie.com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Outlook</a:t>
            </a:r>
          </a:p>
        </p:txBody>
      </p:sp>
      <p:sp>
        <p:nvSpPr>
          <p:cNvPr id="274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103311" y="2063675"/>
            <a:ext cx="8946543" cy="4195483"/>
          </a:xfrm>
          <a:prstGeom prst="rect">
            <a:avLst/>
          </a:prstGeom>
        </p:spPr>
        <p:txBody>
          <a:bodyPr/>
          <a:lstStyle/>
          <a:p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CI/CD</a:t>
            </a:r>
          </a:p>
          <a:p>
            <a:r>
              <a:t>Docker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講解與實作</a:t>
            </a:r>
          </a:p>
          <a:p>
            <a:r>
              <a:t>Docker Compute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講解與實作</a:t>
            </a:r>
          </a:p>
          <a:p>
            <a:r>
              <a:t>Jenkins</a:t>
            </a:r>
          </a:p>
          <a:p>
            <a:r>
              <a:t>GitLab CI</a:t>
            </a:r>
          </a:p>
        </p:txBody>
      </p:sp>
      <p:sp>
        <p:nvSpPr>
          <p:cNvPr id="27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7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分支定義</a:t>
            </a:r>
          </a:p>
        </p:txBody>
      </p:sp>
      <p:sp>
        <p:nvSpPr>
          <p:cNvPr id="37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長期存在分支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master: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核心分支，不開放工程師直接</a:t>
            </a:r>
            <a:r>
              <a:t>Commit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develop: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短期存在分支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Hotfixes: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處理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產品的重大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Release branch: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在出版前，進行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前測試。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Feature: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功能開發分支。</a:t>
            </a:r>
          </a:p>
        </p:txBody>
      </p:sp>
      <p:sp>
        <p:nvSpPr>
          <p:cNvPr id="37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7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</a:t>
            </a:r>
          </a:p>
        </p:txBody>
      </p:sp>
      <p:sp>
        <p:nvSpPr>
          <p:cNvPr id="38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develop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，其他</a:t>
            </a:r>
            <a:r>
              <a:t>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建議勿長期存在，特別是</a:t>
            </a:r>
            <a:r>
              <a:t>feature</a:t>
            </a:r>
          </a:p>
          <a:p>
            <a:r>
              <a:t>Release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Hotfix 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只能修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，不能增加新功能。</a:t>
            </a:r>
          </a:p>
        </p:txBody>
      </p:sp>
      <p:sp>
        <p:nvSpPr>
          <p:cNvPr id="38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8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標題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3. Docker</a:t>
            </a:r>
          </a:p>
        </p:txBody>
      </p:sp>
      <p:sp>
        <p:nvSpPr>
          <p:cNvPr id="386" name="文字預留位置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8" name="投影片編號預留位置 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87" name="日期預留位置 1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</a:t>
            </a:r>
          </a:p>
        </p:txBody>
      </p:sp>
      <p:sp>
        <p:nvSpPr>
          <p:cNvPr id="39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spcBef>
                <a:spcPts val="900"/>
              </a:spcBef>
              <a:defRPr sz="304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自動化佈署應用容器</a:t>
            </a:r>
          </a:p>
          <a:p>
            <a:pPr marL="325754" indent="-325754" defTabSz="434340">
              <a:spcBef>
                <a:spcPts val="900"/>
              </a:spcBef>
              <a:defRPr sz="304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t>Linux kernel namespace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 </a:t>
            </a:r>
            <a:r>
              <a:t>Control Groups (cgroups)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等，來達到建置獨立的環境及控制 </a:t>
            </a:r>
            <a:r>
              <a:t>CPU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Memory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、網路等資源。</a:t>
            </a:r>
          </a:p>
          <a:p>
            <a:pPr marL="705802" lvl="1" indent="-271462" defTabSz="434340">
              <a:spcBef>
                <a:spcPts val="900"/>
              </a:spcBef>
              <a:defRPr sz="304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根本原因，</a:t>
            </a:r>
            <a:r>
              <a:t>linux kernel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支援</a:t>
            </a:r>
          </a:p>
          <a:p>
            <a:pPr marL="325754" indent="-325754" defTabSz="434340">
              <a:spcBef>
                <a:spcPts val="900"/>
              </a:spcBef>
              <a:defRPr sz="304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Kubernetes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外還有</a:t>
            </a:r>
            <a:r>
              <a:t>Docker Swam and Apache Mesos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39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392" name="圖片 6" descr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3" y="5419368"/>
            <a:ext cx="43307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標題 1"/>
          <p:cNvSpPr txBox="1">
            <a:spLocks noGrp="1"/>
          </p:cNvSpPr>
          <p:nvPr>
            <p:ph type="title"/>
          </p:nvPr>
        </p:nvSpPr>
        <p:spPr>
          <a:xfrm>
            <a:off x="646111" y="465418"/>
            <a:ext cx="9404723" cy="1400531"/>
          </a:xfrm>
          <a:prstGeom prst="rect">
            <a:avLst/>
          </a:prstGeom>
        </p:spPr>
        <p:txBody>
          <a:bodyPr/>
          <a:lstStyle/>
          <a:p>
            <a:r>
              <a:t>Container </a:t>
            </a:r>
          </a:p>
        </p:txBody>
      </p:sp>
      <p:sp>
        <p:nvSpPr>
          <p:cNvPr id="39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作業系統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層虛擬化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共用</a:t>
            </a:r>
            <a:r>
              <a:rPr dirty="0" err="1"/>
              <a:t>Linux</a:t>
            </a:r>
            <a:r>
              <a:rPr dirty="0"/>
              <a:t> kernel </a:t>
            </a: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每個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獨立執行緒</a:t>
            </a:r>
            <a:r>
              <a:rPr dirty="0"/>
              <a:t>(process) </a:t>
            </a: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秒級部署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無法橫跨機器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rPr dirty="0" err="1"/>
              <a:t>linux</a:t>
            </a:r>
            <a:r>
              <a:rPr dirty="0"/>
              <a:t> kernel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層隔離各</a:t>
            </a:r>
            <a:r>
              <a:rPr dirty="0" err="1"/>
              <a:t>container</a:t>
            </a:r>
            <a:r>
              <a:rPr dirty="0"/>
              <a:t> </a:t>
            </a:r>
          </a:p>
        </p:txBody>
      </p:sp>
      <p:sp>
        <p:nvSpPr>
          <p:cNvPr id="39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9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vs. Virtual Machine -1</a:t>
            </a:r>
          </a:p>
        </p:txBody>
      </p:sp>
      <p:sp>
        <p:nvSpPr>
          <p:cNvPr id="405" name="投影片編號預留位置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402" name="內容版面配置區 4" descr="內容版面配置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2403930"/>
            <a:ext cx="8947151" cy="3493178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文字方塊 5"/>
          <p:cNvSpPr txBox="1"/>
          <p:nvPr/>
        </p:nvSpPr>
        <p:spPr>
          <a:xfrm>
            <a:off x="1036320" y="6096000"/>
            <a:ext cx="9494520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圖片來源：</a:t>
            </a:r>
            <a:r>
              <a:t>https://www.docker.com/what-container</a:t>
            </a:r>
          </a:p>
        </p:txBody>
      </p:sp>
      <p:sp>
        <p:nvSpPr>
          <p:cNvPr id="404" name="日期預留位置 2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vs. Virtual Machine -2</a:t>
            </a:r>
          </a:p>
        </p:txBody>
      </p:sp>
      <p:sp>
        <p:nvSpPr>
          <p:cNvPr id="410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Container vs VM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效率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少了</a:t>
            </a:r>
            <a:r>
              <a:rPr dirty="0" err="1"/>
              <a:t>Guest</a:t>
            </a:r>
            <a:r>
              <a:rPr dirty="0"/>
              <a:t> OS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與 </a:t>
            </a:r>
            <a:r>
              <a:rPr dirty="0" err="1"/>
              <a:t>Hypervisior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層，啟動時效率較高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效能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執行緒都在</a:t>
            </a:r>
            <a:r>
              <a:rPr dirty="0" err="1"/>
              <a:t>linux</a:t>
            </a:r>
            <a:r>
              <a:rPr dirty="0"/>
              <a:t> </a:t>
            </a:r>
            <a:r>
              <a:rPr dirty="0" err="1"/>
              <a:t>kernel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上，效能相差不大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安全性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共用</a:t>
            </a:r>
            <a:r>
              <a:rPr dirty="0" err="1"/>
              <a:t>Linux</a:t>
            </a:r>
            <a:r>
              <a:rPr dirty="0"/>
              <a:t> </a:t>
            </a:r>
            <a:r>
              <a:rPr dirty="0" err="1"/>
              <a:t>kernel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，安全性不比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12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41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Kubernetes</a:t>
            </a:r>
          </a:p>
        </p:txBody>
      </p:sp>
      <p:sp>
        <p:nvSpPr>
          <p:cNvPr id="415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命名規則：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全英文小寫與</a:t>
            </a:r>
            <a:r>
              <a:t>”-”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，勿大寫或其他特殊符號</a:t>
            </a:r>
          </a:p>
          <a:p>
            <a:pPr marL="742950" lvl="1" indent="-285750">
              <a:defRPr sz="2800"/>
            </a:pPr>
            <a:r>
              <a:t>Ex: test-website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縮寫</a:t>
            </a:r>
          </a:p>
          <a:p>
            <a:pPr marL="742950" lvl="1" indent="-285750">
              <a:defRPr sz="2800"/>
            </a:pPr>
            <a:r>
              <a:t>Kubernetes</a:t>
            </a:r>
          </a:p>
          <a:p>
            <a:pPr marL="1143000" lvl="2" indent="-228600">
              <a:defRPr sz="2400"/>
            </a:pPr>
            <a:r>
              <a:t>K8S</a:t>
            </a:r>
          </a:p>
        </p:txBody>
      </p:sp>
      <p:sp>
        <p:nvSpPr>
          <p:cNvPr id="417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41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製作流程</a:t>
            </a:r>
          </a:p>
        </p:txBody>
      </p:sp>
      <p:sp>
        <p:nvSpPr>
          <p:cNvPr id="42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42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423" name="文字方塊 7"/>
          <p:cNvSpPr txBox="1"/>
          <p:nvPr/>
        </p:nvSpPr>
        <p:spPr>
          <a:xfrm>
            <a:off x="45719" y="6248400"/>
            <a:ext cx="12043917" cy="624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Source: 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3"/>
              </a:rPr>
              <a:t>https://medium.com/platformer-blog/practical-guide-on-writing-a-dockerfile-for-your-application-89376f88b3b5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元件</a:t>
            </a:r>
            <a:r>
              <a:t> -1</a:t>
            </a:r>
          </a:p>
        </p:txBody>
      </p:sp>
      <p:sp>
        <p:nvSpPr>
          <p:cNvPr id="42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6042" indent="-336042" defTabSz="448055">
              <a:lnSpc>
                <a:spcPct val="90000"/>
              </a:lnSpc>
              <a:spcBef>
                <a:spcPts val="900"/>
              </a:spcBef>
              <a:defRPr sz="3136"/>
            </a:pPr>
            <a:r>
              <a:rPr dirty="0"/>
              <a:t>Docker Images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2744"/>
            </a:pPr>
            <a:r>
              <a:rPr dirty="0"/>
              <a:t>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能建立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Docker 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，但是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/>
              <a:t>docker</a:t>
            </a:r>
            <a:r>
              <a:rPr dirty="0"/>
              <a:t> image </a:t>
            </a:r>
            <a:r>
              <a:rPr dirty="0" err="1"/>
              <a:t>file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檔本身為唯讀，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運行時所產生新的資料，會成為新的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並與原始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進行堆疊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336042" indent="-336042" defTabSz="448055">
              <a:lnSpc>
                <a:spcPct val="90000"/>
              </a:lnSpc>
              <a:spcBef>
                <a:spcPts val="900"/>
              </a:spcBef>
              <a:defRPr sz="3136"/>
            </a:pPr>
            <a:r>
              <a:rPr dirty="0"/>
              <a:t>Docker Container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274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提供獨立、安全的環境給應用程式執行，</a:t>
            </a:r>
            <a:r>
              <a:rPr dirty="0" err="1"/>
              <a:t>container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是由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Docker 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建立，並可讀可寫，運行在主機上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428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27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課程資源</a:t>
            </a: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堆疊</a:t>
            </a:r>
          </a:p>
        </p:txBody>
      </p:sp>
      <p:sp>
        <p:nvSpPr>
          <p:cNvPr id="43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431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98275"/>
            <a:ext cx="8947151" cy="2904486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434" name="文字方塊 7"/>
          <p:cNvSpPr txBox="1"/>
          <p:nvPr/>
        </p:nvSpPr>
        <p:spPr>
          <a:xfrm>
            <a:off x="1264920" y="5892800"/>
            <a:ext cx="8907417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https://blog.51cto.com/wzlinux/2044797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元件</a:t>
            </a:r>
            <a:r>
              <a:t> -2</a:t>
            </a:r>
          </a:p>
        </p:txBody>
      </p:sp>
      <p:sp>
        <p:nvSpPr>
          <p:cNvPr id="43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4032" indent="-264032" defTabSz="352043">
              <a:spcBef>
                <a:spcPts val="700"/>
              </a:spcBef>
              <a:defRPr sz="2464"/>
            </a:pPr>
            <a:r>
              <a:t>Docker Registers 將 Docker images 上傳(push)、下載(pull)到公開(ex: Docker hub)或私有的 Docker Registries (ex: Harbor) 上，與同隊成員或所有人分享。 </a:t>
            </a:r>
          </a:p>
          <a:p>
            <a:pPr marL="264032" indent="-264032" defTabSz="352043">
              <a:spcBef>
                <a:spcPts val="700"/>
              </a:spcBef>
              <a:defRPr sz="2464"/>
            </a:pPr>
            <a:r>
              <a:t>公開的像 Docker Hub 提供了許多官方 release的 images 。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Ubuntu: https://hub.docker.com/_/ubuntu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CentOS: https://hub.docker.com/_/centos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Java openjdk: 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https://hub.docker.com/_/openjdk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Python:	https://hub.docker.com/_/python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Nginx: https://hub.docker.com/_/nginx</a:t>
            </a:r>
          </a:p>
        </p:txBody>
      </p:sp>
      <p:sp>
        <p:nvSpPr>
          <p:cNvPr id="43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43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Can Windows 10 run Docker?</a:t>
            </a:r>
          </a:p>
        </p:txBody>
      </p:sp>
      <p:sp>
        <p:nvSpPr>
          <p:cNvPr id="44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Only </a:t>
            </a:r>
            <a:r>
              <a:rPr b="1"/>
              <a:t>Windows 10 </a:t>
            </a:r>
            <a:r>
              <a:t>Pro and Enterprise can support.</a:t>
            </a:r>
          </a:p>
        </p:txBody>
      </p:sp>
      <p:sp>
        <p:nvSpPr>
          <p:cNvPr id="44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44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Use VM1 on you </a:t>
            </a:r>
            <a:r>
              <a:rPr dirty="0" err="1"/>
              <a:t>docker</a:t>
            </a:r>
            <a:r>
              <a:rPr dirty="0"/>
              <a:t> development </a:t>
            </a:r>
            <a:r>
              <a:rPr dirty="0" err="1"/>
              <a:t>environmets</a:t>
            </a:r>
            <a:endParaRPr dirty="0"/>
          </a:p>
        </p:txBody>
      </p:sp>
      <p:sp>
        <p:nvSpPr>
          <p:cNvPr id="44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git</a:t>
            </a:r>
            <a:r>
              <a:rPr dirty="0"/>
              <a:t> clone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https://github.com/demoyuw/docker-devops.git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sudo</a:t>
            </a:r>
            <a:r>
              <a:rPr dirty="0"/>
              <a:t> </a:t>
            </a:r>
            <a:r>
              <a:rPr dirty="0" err="1"/>
              <a:t>chmod</a:t>
            </a:r>
            <a:r>
              <a:rPr dirty="0"/>
              <a:t> 755 -R </a:t>
            </a:r>
            <a:r>
              <a:rPr dirty="0" err="1"/>
              <a:t>docker-devops</a:t>
            </a:r>
            <a:r>
              <a:rPr dirty="0"/>
              <a:t>/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sudo</a:t>
            </a:r>
            <a:r>
              <a:rPr dirty="0"/>
              <a:t> ~/docker-devops/rancher/ubunu</a:t>
            </a:r>
            <a:r>
              <a:rPr lang="en-US" dirty="0"/>
              <a:t>20</a:t>
            </a:r>
            <a:r>
              <a:rPr dirty="0"/>
              <a:t>_install_docker.sh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把使用者</a:t>
            </a:r>
            <a:r>
              <a:rPr dirty="0"/>
              <a:t>(</a:t>
            </a:r>
            <a:r>
              <a:rPr dirty="0" err="1"/>
              <a:t>demoyuw</a:t>
            </a:r>
            <a:r>
              <a:rPr dirty="0"/>
              <a:t>) </a:t>
            </a:r>
            <a:r>
              <a:rPr dirty="0" err="1"/>
              <a:t>加入docker，重新讀取設定</a:t>
            </a:r>
            <a:r>
              <a:rPr dirty="0"/>
              <a:t>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rPr dirty="0"/>
              <a:t>exit; </a:t>
            </a:r>
            <a:r>
              <a:rPr dirty="0" err="1"/>
              <a:t>重新ssh登入</a:t>
            </a:r>
            <a:r>
              <a:rPr dirty="0"/>
              <a:t> 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驗證</a:t>
            </a:r>
            <a:r>
              <a:rPr dirty="0"/>
              <a:t>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rPr dirty="0" err="1"/>
              <a:t>docker</a:t>
            </a:r>
            <a:r>
              <a:rPr dirty="0"/>
              <a:t> version</a:t>
            </a:r>
          </a:p>
        </p:txBody>
      </p:sp>
      <p:sp>
        <p:nvSpPr>
          <p:cNvPr id="44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4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-1</a:t>
            </a:r>
          </a:p>
        </p:txBody>
      </p:sp>
      <p:sp>
        <p:nvSpPr>
          <p:cNvPr id="45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4606" indent="-284606" defTabSz="379475">
              <a:lnSpc>
                <a:spcPct val="80000"/>
              </a:lnSpc>
              <a:spcBef>
                <a:spcPts val="800"/>
              </a:spcBef>
              <a:defRPr sz="2241"/>
            </a:pPr>
            <a:r>
              <a:rPr dirty="0"/>
              <a:t>FROM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從</a:t>
            </a: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Hub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取得官方認證</a:t>
            </a:r>
            <a:r>
              <a:rPr dirty="0" err="1"/>
              <a:t>docker</a:t>
            </a:r>
            <a:r>
              <a:rPr dirty="0"/>
              <a:t> image 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FROM {{image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名稱</a:t>
            </a:r>
            <a:r>
              <a:rPr dirty="0"/>
              <a:t>}}:{{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版號</a:t>
            </a:r>
            <a:r>
              <a:rPr dirty="0"/>
              <a:t>}}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ex: FROM ubuntu:18.04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從</a:t>
            </a: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Hub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取得私有帳號的</a:t>
            </a:r>
            <a:r>
              <a:rPr dirty="0" err="1"/>
              <a:t>docker</a:t>
            </a:r>
            <a:r>
              <a:rPr dirty="0"/>
              <a:t> image 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FROM {{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帳號</a:t>
            </a:r>
            <a:r>
              <a:rPr dirty="0"/>
              <a:t>}}/{{image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名稱</a:t>
            </a:r>
            <a:r>
              <a:rPr dirty="0"/>
              <a:t>}}:{{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版號</a:t>
            </a:r>
            <a:r>
              <a:rPr dirty="0"/>
              <a:t>}}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ex: FROM </a:t>
            </a:r>
            <a:r>
              <a:rPr dirty="0" err="1"/>
              <a:t>demoyuw</a:t>
            </a:r>
            <a:r>
              <a:rPr dirty="0"/>
              <a:t>/nginx:</a:t>
            </a:r>
            <a:r>
              <a:rPr b="1" dirty="0"/>
              <a:t>v0.2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從指定路徑</a:t>
            </a:r>
            <a:r>
              <a:rPr dirty="0" err="1"/>
              <a:t>image</a:t>
            </a:r>
            <a:r>
              <a:rPr dirty="0"/>
              <a:t> registry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取得</a:t>
            </a:r>
            <a:r>
              <a:rPr dirty="0" err="1"/>
              <a:t>image</a:t>
            </a:r>
            <a:endParaRPr dirty="0"/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 b="1"/>
            </a:pPr>
            <a:r>
              <a:rPr dirty="0"/>
              <a:t>FROM 10.30.1.1/images/python:3.8-alpine3.11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只能一組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dirty="0">
                <a:latin typeface="+mj-lt"/>
                <a:ea typeface="+mj-ea"/>
                <a:cs typeface="+mj-cs"/>
                <a:sym typeface="Helvetica"/>
              </a:rPr>
              <a:t>Multi-stage</a:t>
            </a:r>
          </a:p>
          <a:p>
            <a:pPr marL="996124" lvl="2" indent="-237172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dirty="0">
                <a:latin typeface="+mj-lt"/>
                <a:ea typeface="+mj-ea"/>
                <a:cs typeface="+mj-cs"/>
                <a:sym typeface="Helvetica"/>
              </a:rPr>
              <a:t>FROM golang:1.16 AS builder</a:t>
            </a:r>
          </a:p>
        </p:txBody>
      </p:sp>
      <p:sp>
        <p:nvSpPr>
          <p:cNvPr id="45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45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-2</a:t>
            </a:r>
          </a:p>
        </p:txBody>
      </p:sp>
      <p:sp>
        <p:nvSpPr>
          <p:cNvPr id="45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2325" indent="-322325" defTabSz="429768">
              <a:lnSpc>
                <a:spcPct val="90000"/>
              </a:lnSpc>
              <a:spcBef>
                <a:spcPts val="900"/>
              </a:spcBef>
              <a:defRPr sz="3008"/>
            </a:pPr>
            <a:r>
              <a:t>ENV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環境變數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t>ENV &lt;key&gt;=&lt;value&gt;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可多組</a:t>
            </a:r>
          </a:p>
          <a:p>
            <a:pPr marL="322325" indent="-322325" defTabSz="429768">
              <a:lnSpc>
                <a:spcPct val="90000"/>
              </a:lnSpc>
              <a:spcBef>
                <a:spcPts val="900"/>
              </a:spcBef>
              <a:defRPr sz="3008"/>
            </a:pPr>
            <a:r>
              <a:t>WORKDIR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建立資料夾，並設定預設資料夾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t>WORKDIR /app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只能一組</a:t>
            </a:r>
          </a:p>
        </p:txBody>
      </p:sp>
      <p:sp>
        <p:nvSpPr>
          <p:cNvPr id="45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45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3A62F-12AA-6F37-5F20-157C579E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en" altLang="zh-TW" dirty="0"/>
              <a:t> Keyword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CD91DE-F2F0-B322-B8E3-8F1754CF4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ARG</a:t>
            </a:r>
          </a:p>
          <a:p>
            <a:pPr lvl="1"/>
            <a:r>
              <a:rPr kumimoji="1" lang="zh-TW" altLang="en-US" dirty="0"/>
              <a:t>設定變數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Dockerfile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ARG VERSION=0.0.1</a:t>
            </a:r>
          </a:p>
          <a:p>
            <a:pPr lvl="2"/>
            <a:r>
              <a:rPr kumimoji="1" lang="en-US" altLang="zh-TW" dirty="0"/>
              <a:t>RUN </a:t>
            </a:r>
            <a:r>
              <a:rPr kumimoji="1" lang="en-US" altLang="zh-TW" dirty="0" err="1"/>
              <a:t>mkdir</a:t>
            </a:r>
            <a:r>
              <a:rPr kumimoji="1" lang="en-US" altLang="zh-TW" dirty="0"/>
              <a:t> ${VERSION}</a:t>
            </a:r>
          </a:p>
          <a:p>
            <a:pPr lvl="1"/>
            <a:r>
              <a:rPr kumimoji="1" lang="en-US" altLang="zh-TW" dirty="0"/>
              <a:t>Build </a:t>
            </a:r>
            <a:r>
              <a:rPr kumimoji="1" lang="zh-TW" altLang="en-US" dirty="0"/>
              <a:t>階段</a:t>
            </a:r>
            <a:endParaRPr kumimoji="1" lang="en-US" altLang="zh-TW" dirty="0"/>
          </a:p>
          <a:p>
            <a:pPr lvl="2"/>
            <a:r>
              <a:rPr lang="en" altLang="zh-TW" dirty="0"/>
              <a:t>docker build </a:t>
            </a:r>
            <a:r>
              <a:rPr lang="en" altLang="zh-TW" dirty="0">
                <a:solidFill>
                  <a:srgbClr val="8B008B"/>
                </a:solidFill>
                <a:effectLst/>
              </a:rPr>
              <a:t>--build-</a:t>
            </a:r>
            <a:r>
              <a:rPr lang="en" altLang="zh-TW" dirty="0" err="1">
                <a:solidFill>
                  <a:srgbClr val="8B008B"/>
                </a:solidFill>
                <a:effectLst/>
              </a:rPr>
              <a:t>arg</a:t>
            </a:r>
            <a:r>
              <a:rPr lang="en" altLang="zh-TW" dirty="0"/>
              <a:t> VERSION</a:t>
            </a:r>
            <a:r>
              <a:rPr lang="en" altLang="zh-TW" dirty="0">
                <a:effectLst/>
              </a:rPr>
              <a:t>=1.</a:t>
            </a:r>
            <a:r>
              <a:rPr lang="en" altLang="zh-TW" dirty="0"/>
              <a:t>0.0 .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522203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-3</a:t>
            </a:r>
          </a:p>
        </p:txBody>
      </p:sp>
      <p:sp>
        <p:nvSpPr>
          <p:cNvPr id="46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RUN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dirty="0" err="1"/>
              <a:t>command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並建立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，用於安裝。</a:t>
            </a:r>
            <a:r>
              <a:rPr dirty="0" err="1"/>
              <a:t>Shell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表示法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/>
              <a:t> /bin/</a:t>
            </a:r>
            <a:r>
              <a:rPr dirty="0" err="1"/>
              <a:t>sh</a:t>
            </a:r>
            <a:r>
              <a:rPr dirty="0"/>
              <a:t>):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”command”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apt-get install python3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意思為</a:t>
            </a:r>
            <a:r>
              <a:rPr dirty="0"/>
              <a:t> /bin/</a:t>
            </a:r>
            <a:r>
              <a:rPr dirty="0" err="1"/>
              <a:t>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/>
              <a:t>c apt-get install python3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/>
              <a:t>Exec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表示法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使用指定</a:t>
            </a:r>
            <a:r>
              <a:rPr dirty="0" err="1"/>
              <a:t>shell</a:t>
            </a:r>
            <a:r>
              <a:rPr dirty="0"/>
              <a:t>):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[“command1”, “command2” …] 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Ex: RUN ["/bin/bash", "-c", "echo </a:t>
            </a:r>
            <a:r>
              <a:rPr dirty="0" err="1"/>
              <a:t>hellow</a:t>
            </a:r>
            <a:r>
              <a:rPr dirty="0"/>
              <a:t> &gt;&gt; </a:t>
            </a:r>
            <a:r>
              <a:rPr dirty="0" err="1"/>
              <a:t>hellow.txt</a:t>
            </a:r>
            <a:r>
              <a:rPr dirty="0"/>
              <a:t>"]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可多組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6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46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-4</a:t>
            </a:r>
          </a:p>
        </p:txBody>
      </p:sp>
      <p:sp>
        <p:nvSpPr>
          <p:cNvPr id="46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400"/>
            </a:pPr>
            <a:r>
              <a:t>ADD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檔案從</a:t>
            </a:r>
            <a:r>
              <a:t>local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搬到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{local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端檔案路徑</a:t>
            </a:r>
            <a:r>
              <a:t>} {Container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內的檔案路徑</a:t>
            </a:r>
            <a:r>
              <a:t>}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cirros-0.3.4-x86_64-disk.img /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會複製至指定位置並進行解壓縮</a:t>
            </a:r>
          </a:p>
          <a:p>
            <a:pPr>
              <a:lnSpc>
                <a:spcPct val="80000"/>
              </a:lnSpc>
              <a:defRPr sz="2400"/>
            </a:pPr>
            <a:r>
              <a:t>COPY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檔案從</a:t>
            </a:r>
            <a:r>
              <a:t>local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搬到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COPY {local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端檔案路徑</a:t>
            </a:r>
            <a:r>
              <a:t>} {Container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內的檔案路徑</a:t>
            </a:r>
            <a:r>
              <a:t>}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COPY cirros-0.3.4-x86_64-disk.img /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差別</a:t>
            </a:r>
            <a:r>
              <a:t>: copy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只單純進行複製</a:t>
            </a:r>
          </a:p>
        </p:txBody>
      </p:sp>
      <p:sp>
        <p:nvSpPr>
          <p:cNvPr id="46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46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-5</a:t>
            </a:r>
          </a:p>
        </p:txBody>
      </p:sp>
      <p:sp>
        <p:nvSpPr>
          <p:cNvPr id="472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077911" y="2052917"/>
            <a:ext cx="8946543" cy="4195483"/>
          </a:xfrm>
          <a:prstGeom prst="rect">
            <a:avLst/>
          </a:prstGeom>
        </p:spPr>
        <p:txBody>
          <a:bodyPr/>
          <a:lstStyle/>
          <a:p>
            <a:pPr marL="216027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EXPOSE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宣告Docker</a:t>
            </a:r>
            <a:r>
              <a:rPr dirty="0"/>
              <a:t> </a:t>
            </a:r>
            <a:r>
              <a:rPr dirty="0" err="1"/>
              <a:t>對外提供哪些port</a:t>
            </a:r>
            <a:endParaRPr dirty="0"/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EXPOSE &lt;port&gt; [&lt;port&gt;/&lt;protocol&gt;...]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預設為</a:t>
            </a:r>
            <a:r>
              <a:rPr dirty="0"/>
              <a:t> TCP port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Ex: EXPOSE 80/TCP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Ex: EXPOSE 8000/UDP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可多組</a:t>
            </a:r>
            <a:endParaRPr dirty="0"/>
          </a:p>
          <a:p>
            <a:pPr marL="216027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可使用docker</a:t>
            </a:r>
            <a:r>
              <a:rPr dirty="0"/>
              <a:t> </a:t>
            </a:r>
            <a:r>
              <a:rPr dirty="0" err="1"/>
              <a:t>command取代</a:t>
            </a:r>
            <a:endParaRPr dirty="0"/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 {{</a:t>
            </a:r>
            <a:r>
              <a:rPr dirty="0" err="1"/>
              <a:t>local端port</a:t>
            </a:r>
            <a:r>
              <a:rPr dirty="0"/>
              <a:t>}}:{{</a:t>
            </a:r>
            <a:r>
              <a:rPr dirty="0" err="1"/>
              <a:t>container啟用port</a:t>
            </a:r>
            <a:r>
              <a:rPr dirty="0"/>
              <a:t>}}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 80:80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 80:80 -p 443:443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隨機指定一個3xxxx port </a:t>
            </a:r>
            <a:r>
              <a:rPr dirty="0" err="1"/>
              <a:t>給EXPOSE</a:t>
            </a:r>
            <a:r>
              <a:rPr dirty="0"/>
              <a:t>  port</a:t>
            </a:r>
          </a:p>
        </p:txBody>
      </p:sp>
      <p:sp>
        <p:nvSpPr>
          <p:cNvPr id="47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47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登入</a:t>
            </a: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-6</a:t>
            </a:r>
          </a:p>
        </p:txBody>
      </p:sp>
      <p:sp>
        <p:nvSpPr>
          <p:cNvPr id="47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2755"/>
            </a:pPr>
            <a:r>
              <a:rPr dirty="0"/>
              <a:t>VOLUME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rPr dirty="0" err="1"/>
              <a:t>local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端建立</a:t>
            </a:r>
            <a:r>
              <a:rPr dirty="0" err="1"/>
              <a:t>volume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，並接到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內的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/volume1 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VOLUME [“/volume1”] 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VOLUME [“/volume1”, “/volume2” …..] </a:t>
            </a:r>
          </a:p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275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 err="1"/>
              <a:t>docker</a:t>
            </a:r>
            <a:r>
              <a:rPr dirty="0"/>
              <a:t> command	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docker run -v {vm1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資料夾路徑</a:t>
            </a:r>
            <a:r>
              <a:rPr dirty="0"/>
              <a:t>}:{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內資料夾路徑</a:t>
            </a:r>
            <a:r>
              <a:rPr dirty="0"/>
              <a:t>}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Ex: </a:t>
            </a:r>
          </a:p>
          <a:p>
            <a:pPr marL="1140142" lvl="2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docker run -v $HOME/container1-data:/data</a:t>
            </a:r>
          </a:p>
          <a:p>
            <a:pPr marL="1140142" lvl="2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docker run -v /home/user/container-log:/var/log</a:t>
            </a:r>
          </a:p>
        </p:txBody>
      </p:sp>
      <p:sp>
        <p:nvSpPr>
          <p:cNvPr id="47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7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-7</a:t>
            </a:r>
          </a:p>
        </p:txBody>
      </p:sp>
      <p:sp>
        <p:nvSpPr>
          <p:cNvPr id="48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700"/>
            </a:pPr>
            <a:r>
              <a:t>ENTRYPOINT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一個</a:t>
            </a:r>
            <a:r>
              <a:t>Docker file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只能有一個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用來進行參數設定，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運行前的前置作業。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會在</a:t>
            </a:r>
            <a:r>
              <a:t>CMD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執行前執行</a:t>
            </a:r>
          </a:p>
          <a:p>
            <a:pPr marL="742950" lvl="1" indent="-285750">
              <a:lnSpc>
                <a:spcPct val="80000"/>
              </a:lnSpc>
              <a:defRPr sz="2300">
                <a:solidFill>
                  <a:srgbClr val="FF0000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不可取代</a:t>
            </a:r>
          </a:p>
          <a:p>
            <a:pPr>
              <a:lnSpc>
                <a:spcPct val="80000"/>
              </a:lnSpc>
              <a:defRPr sz="2700"/>
            </a:pPr>
            <a:r>
              <a:t>CMD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一個</a:t>
            </a:r>
            <a:r>
              <a:t>Docker file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只能有一個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啟動時執行，並且可經由</a:t>
            </a:r>
            <a:r>
              <a:t>docker run command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置換參數</a:t>
            </a:r>
          </a:p>
          <a:p>
            <a:pPr marL="742950" lvl="1" indent="-285750">
              <a:lnSpc>
                <a:spcPct val="80000"/>
              </a:lnSpc>
              <a:defRPr sz="2300">
                <a:solidFill>
                  <a:srgbClr val="FF0000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可取代</a:t>
            </a:r>
          </a:p>
        </p:txBody>
      </p:sp>
      <p:sp>
        <p:nvSpPr>
          <p:cNvPr id="48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48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-8</a:t>
            </a:r>
          </a:p>
        </p:txBody>
      </p:sp>
      <p:sp>
        <p:nvSpPr>
          <p:cNvPr id="48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ENTRYPOINT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CMD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組合成</a:t>
            </a:r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執行時</a:t>
            </a:r>
            <a:r>
              <a:t>Command</a:t>
            </a:r>
          </a:p>
          <a:p>
            <a:pPr marL="742950" lvl="1" indent="-285750">
              <a:defRPr sz="2800"/>
            </a:pPr>
            <a:r>
              <a:t>ENTRYPOINT [”/bin/bash”]</a:t>
            </a:r>
          </a:p>
          <a:p>
            <a:pPr marL="742950" lvl="1" indent="-285750">
              <a:defRPr sz="2800"/>
            </a:pPr>
            <a:r>
              <a:t>CMD [sh execute.sh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</a:t>
            </a:r>
            <a:r>
              <a:t>1 ]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組合後</a:t>
            </a:r>
          </a:p>
          <a:p>
            <a:pPr marL="1143000" lvl="2" indent="-228600">
              <a:defRPr sz="2400"/>
            </a:pPr>
            <a:r>
              <a:t>ENTRYPOINT + CMD</a:t>
            </a:r>
          </a:p>
          <a:p>
            <a:pPr marL="1143000" lvl="2" indent="-228600">
              <a:defRPr sz="2400"/>
            </a:pPr>
            <a:r>
              <a:t>/bin/bash sh execute.sh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</a:t>
            </a:r>
            <a:r>
              <a:t> </a:t>
            </a:r>
          </a:p>
        </p:txBody>
      </p:sp>
      <p:sp>
        <p:nvSpPr>
          <p:cNvPr id="48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48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EA0FEB-4AFA-1D3C-9653-214E8F94A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直觀寫法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276D5535-D4D2-1A18-4714-57F05785F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/>
              <a:t>較佳寫法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031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Java-tomcat Dockerfile</a:t>
            </a:r>
          </a:p>
        </p:txBody>
      </p:sp>
      <p:sp>
        <p:nvSpPr>
          <p:cNvPr id="4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java</a:t>
            </a:r>
          </a:p>
          <a:p>
            <a:r>
              <a:t>RUN cd /</a:t>
            </a:r>
          </a:p>
          <a:p>
            <a:r>
              <a:t>ADD apache-tomcat-7.0.82.tar.gz .</a:t>
            </a:r>
          </a:p>
          <a:p>
            <a:r>
              <a:t>CMD ["/apache-tomcat-7.0.82/bin/catalina.sh", "run"]</a:t>
            </a:r>
          </a:p>
        </p:txBody>
      </p:sp>
      <p:sp>
        <p:nvSpPr>
          <p:cNvPr id="5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4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501" name="文字方塊 6"/>
          <p:cNvSpPr txBox="1"/>
          <p:nvPr/>
        </p:nvSpPr>
        <p:spPr>
          <a:xfrm>
            <a:off x="1149031" y="1327093"/>
            <a:ext cx="867223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dockerfile/tomcat/Dockerfile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Java-tomcat build and run </a:t>
            </a:r>
          </a:p>
        </p:txBody>
      </p:sp>
      <p:sp>
        <p:nvSpPr>
          <p:cNvPr id="50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build . -</a:t>
            </a:r>
            <a:r>
              <a:rPr lang="en-US" dirty="0"/>
              <a:t>t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/java-tomcat </a:t>
            </a:r>
          </a:p>
          <a:p>
            <a:r>
              <a:rPr dirty="0"/>
              <a:t>docker run -v /home/</a:t>
            </a:r>
            <a:r>
              <a:rPr dirty="0" err="1"/>
              <a:t>demoyuw</a:t>
            </a:r>
            <a:r>
              <a:rPr dirty="0"/>
              <a:t>/docker-</a:t>
            </a:r>
            <a:r>
              <a:rPr dirty="0" err="1"/>
              <a:t>devops</a:t>
            </a:r>
            <a:r>
              <a:rPr dirty="0"/>
              <a:t>/</a:t>
            </a:r>
            <a:r>
              <a:rPr dirty="0" err="1"/>
              <a:t>dockerfile</a:t>
            </a:r>
            <a:r>
              <a:rPr dirty="0"/>
              <a:t>/tomcat/war:/apache-tomcat-7.0.82/</a:t>
            </a:r>
            <a:r>
              <a:rPr dirty="0" err="1"/>
              <a:t>webapps</a:t>
            </a:r>
            <a:r>
              <a:rPr dirty="0"/>
              <a:t> -p 80:8080 -</a:t>
            </a:r>
            <a:r>
              <a:rPr dirty="0" err="1"/>
              <a:t>itd</a:t>
            </a:r>
            <a:r>
              <a:rPr dirty="0"/>
              <a:t> --name java-tomcat </a:t>
            </a:r>
            <a:r>
              <a:rPr dirty="0" err="1"/>
              <a:t>demoyuw</a:t>
            </a:r>
            <a:r>
              <a:rPr dirty="0"/>
              <a:t>/java-tomcat</a:t>
            </a:r>
          </a:p>
          <a:p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http://{VM1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2"/>
              </a:rPr>
              <a:t>外部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IP}/jenkins/</a:t>
            </a:r>
          </a:p>
        </p:txBody>
      </p:sp>
      <p:sp>
        <p:nvSpPr>
          <p:cNvPr id="50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5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Dockerfile Multi-stage (docker 17.05以後版本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654"/>
            </a:lvl1pPr>
          </a:lstStyle>
          <a:p>
            <a:r>
              <a:t>Dockerfile Multi-stage (docker 17.05以後版本)</a:t>
            </a:r>
          </a:p>
        </p:txBody>
      </p:sp>
      <p:sp>
        <p:nvSpPr>
          <p:cNvPr id="509" name="一個docker file 可以執行多個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一個docker file 可以執行多個stage</a:t>
            </a:r>
          </a:p>
          <a:p>
            <a:r>
              <a:t>stage可以Copy其他stage 或 image裡的檔案</a:t>
            </a:r>
          </a:p>
        </p:txBody>
      </p:sp>
      <p:sp>
        <p:nvSpPr>
          <p:cNvPr id="5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自己build Dockerfile: Java Spring with grad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z="3989"/>
            </a:lvl1pPr>
          </a:lstStyle>
          <a:p>
            <a:r>
              <a:t>自己build Dockerfile: Java Spring with gradle</a:t>
            </a:r>
          </a:p>
        </p:txBody>
      </p:sp>
      <p:sp>
        <p:nvSpPr>
          <p:cNvPr id="513" name="FROM gradle:jdk8 as build-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3172" indent="-233172" defTabSz="310895">
              <a:spcBef>
                <a:spcPts val="600"/>
              </a:spcBef>
              <a:defRPr sz="2176"/>
            </a:pPr>
            <a:r>
              <a:t>FROM gradle:jdk8 as build-stage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COPY --chown=gradle:gradle . /home/gradle/src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WORKDIR /home/gradle/src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RUN ls -al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RUN gradle build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endParaRPr/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FROM openjdk:8-jdk-alpine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RUN ls -al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COPY --from=build-stage /home/gradle/src/build/libs/\*.jar app.jar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ENTRYPOINT ["java","-jar","/app.jar"]</a:t>
            </a:r>
          </a:p>
        </p:txBody>
      </p:sp>
      <p:sp>
        <p:nvSpPr>
          <p:cNvPr id="5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docker build . -t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0CCDE4-7629-5A18-C419-2109F46A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431" y="2645345"/>
            <a:ext cx="6135380" cy="389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3411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E6F6F-594E-5EED-CDD8-ADEBB089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 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E82DE6-FC8D-F671-83E6-868E6F5C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28D572-B53D-1524-0873-3EF7E39A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994"/>
            <a:ext cx="12192000" cy="377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576F4-7F2F-A65B-6761-0AB80478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2" y="4747918"/>
            <a:ext cx="12192000" cy="5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8639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</a:t>
            </a:r>
          </a:p>
        </p:txBody>
      </p:sp>
      <p:sp>
        <p:nvSpPr>
          <p:cNvPr id="28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一種文化，開發團隊</a:t>
            </a:r>
            <a:r>
              <a:t>(Dev)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與維運團隊</a:t>
            </a:r>
            <a:r>
              <a:t>(Ops)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相互合作模式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自動化軟體交付、架構變更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提高軟體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速度、穩定性及可維護性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避免開發出難維護、穩定性差的產品。</a:t>
            </a:r>
          </a:p>
        </p:txBody>
      </p:sp>
      <p:sp>
        <p:nvSpPr>
          <p:cNvPr id="29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9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7656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自己build Dockerfile: Vue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自己build Dockerfile: VueJS</a:t>
            </a:r>
          </a:p>
        </p:txBody>
      </p:sp>
      <p:sp>
        <p:nvSpPr>
          <p:cNvPr id="517" name="# build 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8307" indent="-178307" defTabSz="237743">
              <a:spcBef>
                <a:spcPts val="500"/>
              </a:spcBef>
              <a:defRPr sz="1664"/>
            </a:pPr>
            <a:r>
              <a:t># build 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FROM node:lts-alpine as build-stage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WORKDIR /app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package*.json ./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RUN npm install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. .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RUN npm run build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endParaRPr/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# production 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FROM nginx:stable-alpine as production-stage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--from=build-stage /app/dist /usr/share/nginx/html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EXPOSE 80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CMD ["nginx", "-g", "daemon off;"]</a:t>
            </a:r>
          </a:p>
        </p:txBody>
      </p:sp>
      <p:sp>
        <p:nvSpPr>
          <p:cNvPr id="51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自己</a:t>
            </a:r>
            <a:r>
              <a:t>build: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t>image</a:t>
            </a:r>
          </a:p>
        </p:txBody>
      </p:sp>
      <p:sp>
        <p:nvSpPr>
          <p:cNvPr id="52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rPr dirty="0" err="1"/>
              <a:t>docker</a:t>
            </a:r>
            <a:r>
              <a:rPr dirty="0"/>
              <a:t> file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這層，執行</a:t>
            </a:r>
            <a:r>
              <a:rPr dirty="0" err="1"/>
              <a:t>build</a:t>
            </a:r>
            <a:endParaRPr dirty="0"/>
          </a:p>
          <a:p>
            <a:pPr marL="742950" lvl="1" indent="-285750">
              <a:defRPr sz="2800"/>
            </a:pPr>
            <a:r>
              <a:rPr dirty="0"/>
              <a:t>docker build . -</a:t>
            </a:r>
            <a:r>
              <a:rPr lang="en-US" dirty="0"/>
              <a:t>t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/nginx:v0.1</a:t>
            </a: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rPr dirty="0" err="1"/>
              <a:t>docker</a:t>
            </a:r>
            <a:r>
              <a:rPr dirty="0"/>
              <a:t> image</a:t>
            </a:r>
          </a:p>
          <a:p>
            <a:pPr marL="742950" lvl="1" indent="-285750">
              <a:defRPr sz="2800"/>
            </a:pPr>
            <a:r>
              <a:rPr dirty="0"/>
              <a:t>docker image ls </a:t>
            </a:r>
            <a:r>
              <a:rPr lang="en-US" altLang="zh-TW" dirty="0"/>
              <a:t>-</a:t>
            </a:r>
            <a:r>
              <a:rPr dirty="0"/>
              <a:t>a</a:t>
            </a:r>
          </a:p>
        </p:txBody>
      </p:sp>
      <p:sp>
        <p:nvSpPr>
          <p:cNvPr id="525" name="投影片編號預留位置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pic>
        <p:nvPicPr>
          <p:cNvPr id="522" name="圖片 4" descr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4554"/>
            <a:ext cx="6644641" cy="1883446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 -1</a:t>
            </a:r>
          </a:p>
        </p:txBody>
      </p:sp>
      <p:sp>
        <p:nvSpPr>
          <p:cNvPr id="52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更新</a:t>
            </a:r>
            <a:r>
              <a:t>image tag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tag {image_id} demoyuw/nginx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刪除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rmi {image_id}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rmi {repository:tag}  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匯出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save -o {output_file.tgz} {docker_image_id}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匯入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load -i  backendscheduler.tgz</a:t>
            </a:r>
          </a:p>
        </p:txBody>
      </p:sp>
      <p:sp>
        <p:nvSpPr>
          <p:cNvPr id="530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529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image -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53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3040"/>
            </a:pPr>
            <a:r>
              <a:t>Docker Hub (Docker Registries)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</a:t>
            </a:r>
            <a:r>
              <a:t>GitHub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https://hub.docker.com/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可下載與上傳的</a:t>
            </a:r>
            <a:r>
              <a:t>Container image.</a:t>
            </a:r>
          </a:p>
          <a:p>
            <a:pPr marL="1085850" lvl="2" indent="-217170" defTabSz="434340">
              <a:lnSpc>
                <a:spcPct val="90000"/>
              </a:lnSpc>
              <a:spcBef>
                <a:spcPts val="900"/>
              </a:spcBef>
              <a:defRPr sz="2280"/>
            </a:pPr>
            <a:r>
              <a:t>Ex: FROM ubuntu:16.04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選用</a:t>
            </a:r>
            <a:r>
              <a:t>ubuntu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官方</a:t>
            </a:r>
            <a:r>
              <a:t>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，並且指定</a:t>
            </a:r>
            <a:r>
              <a:t>ubuntu16.04 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不指定系統自動安裝</a:t>
            </a:r>
            <a:r>
              <a:t>Lastest</a:t>
            </a:r>
          </a:p>
          <a:p>
            <a:pPr marL="1085850" lvl="2" indent="-217170" defTabSz="434340">
              <a:lnSpc>
                <a:spcPct val="90000"/>
              </a:lnSpc>
              <a:spcBef>
                <a:spcPts val="900"/>
              </a:spcBef>
              <a:defRPr sz="2280"/>
            </a:pPr>
            <a:r>
              <a:t>Ex: FROM demoyuw/nginx:v1.0.0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取得特定賬號</a:t>
            </a:r>
            <a:r>
              <a:t>demoyuw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上傳的</a:t>
            </a:r>
            <a:r>
              <a:t>nginx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，並指定使用</a:t>
            </a:r>
            <a:r>
              <a:t>v1.0.0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版</a:t>
            </a:r>
          </a:p>
        </p:txBody>
      </p:sp>
      <p:sp>
        <p:nvSpPr>
          <p:cNvPr id="53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53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image -4</a:t>
            </a:r>
          </a:p>
        </p:txBody>
      </p:sp>
      <p:sp>
        <p:nvSpPr>
          <p:cNvPr id="5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2884" indent="-222884" defTabSz="297179">
              <a:spcBef>
                <a:spcPts val="600"/>
              </a:spcBef>
              <a:defRPr sz="2080"/>
            </a:pPr>
            <a:r>
              <a:t>docker login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登入docker hub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登入指定路徑docker registry</a:t>
            </a:r>
          </a:p>
          <a:p>
            <a:pPr marL="817244" lvl="2" indent="-222884" defTabSz="297179">
              <a:spcBef>
                <a:spcPts val="600"/>
              </a:spcBef>
              <a:defRPr sz="2080"/>
            </a:pPr>
            <a:r>
              <a:t>ex: docker login 10.30.1.1 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logout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登出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push demoyuw/nginx:v1</a:t>
            </a:r>
          </a:p>
          <a:p>
            <a:pPr marL="482917" lvl="1" indent="-185737" defTabSz="297179">
              <a:spcBef>
                <a:spcPts val="600"/>
              </a:spcBef>
              <a:defRPr sz="1819"/>
            </a:pP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 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pull demoyuw/nginx</a:t>
            </a:r>
          </a:p>
          <a:p>
            <a:pPr marL="482917" lvl="1" indent="-185737" defTabSz="297179">
              <a:spcBef>
                <a:spcPts val="600"/>
              </a:spcBef>
              <a:defRPr sz="1819"/>
            </a:pP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下載</a:t>
            </a:r>
          </a:p>
        </p:txBody>
      </p:sp>
      <p:sp>
        <p:nvSpPr>
          <p:cNvPr id="540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539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process -1</a:t>
            </a:r>
          </a:p>
        </p:txBody>
      </p:sp>
      <p:sp>
        <p:nvSpPr>
          <p:cNvPr id="5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9184" indent="-329184" defTabSz="438911">
              <a:spcBef>
                <a:spcPts val="900"/>
              </a:spcBef>
              <a:defRPr sz="30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-v {{</a:t>
            </a:r>
            <a:r>
              <a:rPr dirty="0" err="1"/>
              <a:t>本地端路徑</a:t>
            </a:r>
            <a:r>
              <a:rPr dirty="0"/>
              <a:t>}}:{{container </a:t>
            </a:r>
            <a:r>
              <a:rPr dirty="0" err="1"/>
              <a:t>路徑</a:t>
            </a:r>
            <a:r>
              <a:rPr dirty="0"/>
              <a:t>}} -p {{</a:t>
            </a:r>
            <a:r>
              <a:rPr dirty="0" err="1"/>
              <a:t>本地端port</a:t>
            </a:r>
            <a:r>
              <a:rPr dirty="0"/>
              <a:t>}}:{{container port}} --name {</a:t>
            </a:r>
            <a:r>
              <a:rPr dirty="0" err="1"/>
              <a:t>process_name</a:t>
            </a:r>
            <a:r>
              <a:rPr dirty="0"/>
              <a:t>} {</a:t>
            </a:r>
            <a:r>
              <a:rPr dirty="0" err="1"/>
              <a:t>image_name:version</a:t>
            </a:r>
            <a:r>
              <a:rPr dirty="0"/>
              <a:t>} </a:t>
            </a: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dirty="0"/>
              <a:t>Ex: docker run -</a:t>
            </a:r>
            <a:r>
              <a:rPr dirty="0" err="1"/>
              <a:t>itd</a:t>
            </a:r>
            <a:r>
              <a:rPr dirty="0"/>
              <a:t> -p 80:80 -v /opt:/opt --name </a:t>
            </a:r>
            <a:r>
              <a:rPr dirty="0" err="1"/>
              <a:t>nginx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nginx</a:t>
            </a:r>
            <a:endParaRPr lang="en-US" dirty="0"/>
          </a:p>
          <a:p>
            <a:pPr marL="329184" indent="-329184" defTabSz="438911">
              <a:spcBef>
                <a:spcPts val="900"/>
              </a:spcBef>
              <a:defRPr sz="3072"/>
            </a:pPr>
            <a:r>
              <a:rPr lang="zh-TW" altLang="en-US" sz="3072" dirty="0">
                <a:sym typeface="Helvetica"/>
              </a:rPr>
              <a:t>列表</a:t>
            </a: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en-US" altLang="zh-TW" dirty="0" err="1"/>
              <a:t>ps</a:t>
            </a:r>
            <a:r>
              <a:rPr lang="en-US" altLang="zh-TW" dirty="0"/>
              <a:t> -a</a:t>
            </a:r>
          </a:p>
        </p:txBody>
      </p:sp>
      <p:sp>
        <p:nvSpPr>
          <p:cNvPr id="54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54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run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參數介紹</a:t>
            </a:r>
          </a:p>
        </p:txBody>
      </p:sp>
      <p:sp>
        <p:nvSpPr>
          <p:cNvPr id="5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endParaRPr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</a:t>
            </a:r>
            <a:r>
              <a:rPr dirty="0" err="1"/>
              <a:t>i</a:t>
            </a:r>
            <a:r>
              <a:rPr dirty="0"/>
              <a:t> (–interactive)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Keep STDIN open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維持標準輸入</a:t>
            </a:r>
            <a:r>
              <a:rPr dirty="0" err="1"/>
              <a:t>open</a:t>
            </a:r>
            <a:endParaRPr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-t (–</a:t>
            </a:r>
            <a:r>
              <a:rPr dirty="0" err="1"/>
              <a:t>tty</a:t>
            </a:r>
            <a:r>
              <a:rPr dirty="0"/>
              <a:t>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Allocate a pseudo-TTY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为容器分配一个虛擬終端機，才能執行給後續執行</a:t>
            </a:r>
            <a:r>
              <a:rPr dirty="0" err="1"/>
              <a:t>shell</a:t>
            </a:r>
            <a:r>
              <a:rPr dirty="0"/>
              <a:t>(ex: /bin/bash or /bin/</a:t>
            </a:r>
            <a:r>
              <a:rPr dirty="0" err="1"/>
              <a:t>sh</a:t>
            </a:r>
            <a:r>
              <a:rPr dirty="0"/>
              <a:t>)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-d (–detach)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Run container in background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在背景裡執行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5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5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process -2</a:t>
            </a:r>
          </a:p>
        </p:txBody>
      </p:sp>
      <p:sp>
        <p:nvSpPr>
          <p:cNvPr id="5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53745" indent="-253745" defTabSz="338327">
              <a:spcBef>
                <a:spcPts val="700"/>
              </a:spcBef>
              <a:defRPr sz="2368"/>
            </a:pPr>
            <a:r>
              <a:t>停止 container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stop {container_id}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stop {container_name}</a:t>
            </a:r>
          </a:p>
          <a:p>
            <a:pPr marL="253745" indent="-253745" defTabSz="338327">
              <a:spcBef>
                <a:spcPts val="700"/>
              </a:spcBef>
              <a:defRPr sz="2368"/>
            </a:pPr>
            <a:r>
              <a:t>啟動 container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start {container_id}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start {container_name}</a:t>
            </a:r>
          </a:p>
          <a:p>
            <a:pPr marL="253745" indent="-253745" defTabSz="338327">
              <a:spcBef>
                <a:spcPts val="700"/>
              </a:spcBef>
              <a:defRPr sz="2368"/>
            </a:pPr>
            <a:r>
              <a:t>刪除process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rm {container_id}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rm {container_name}</a:t>
            </a:r>
          </a:p>
        </p:txBody>
      </p:sp>
      <p:sp>
        <p:nvSpPr>
          <p:cNvPr id="5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5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 -2</a:t>
            </a:r>
          </a:p>
        </p:txBody>
      </p:sp>
      <p:sp>
        <p:nvSpPr>
          <p:cNvPr id="5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停止所有正在執行的</a:t>
            </a:r>
            <a:r>
              <a:t>container</a:t>
            </a:r>
          </a:p>
          <a:p>
            <a:pPr marL="742950" lvl="1" indent="-285750">
              <a:defRPr sz="2800"/>
            </a:pPr>
            <a:r>
              <a:t>docker stop $(docker ps -a -q)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刪除所有</a:t>
            </a:r>
            <a:r>
              <a:t>Container</a:t>
            </a:r>
          </a:p>
          <a:p>
            <a:pPr marL="742950" lvl="1" indent="-285750">
              <a:defRPr sz="2800"/>
            </a:pPr>
            <a:r>
              <a:t>docker rm $(docker ps -a -q)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刪除所有</a:t>
            </a:r>
            <a:r>
              <a:t>Container image</a:t>
            </a:r>
          </a:p>
          <a:p>
            <a:pPr marL="742950" lvl="1" indent="-285750">
              <a:defRPr sz="2800"/>
            </a:pPr>
            <a:r>
              <a:t>docker rmi $(docker images -q)</a:t>
            </a:r>
          </a:p>
        </p:txBody>
      </p:sp>
      <p:sp>
        <p:nvSpPr>
          <p:cNvPr id="5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5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適用模式</a:t>
            </a:r>
          </a:p>
        </p:txBody>
      </p:sp>
      <p:sp>
        <p:nvSpPr>
          <p:cNvPr id="294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資料來源：圖片來源</a:t>
            </a:r>
            <a:r>
              <a:t>: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https://mp.weixin.qq.com/s/L1vl8-SXNpV2Mt7gXU_gCA?fbclid=IwAR0mUuqK3-_UfYuKjzVHYb_yd5Pa4leb20vMXX6RbVwXJ1UeSz9F_XLplcI</a:t>
            </a:r>
          </a:p>
        </p:txBody>
      </p:sp>
      <p:sp>
        <p:nvSpPr>
          <p:cNvPr id="296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9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process –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除錯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63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104292" y="1853247"/>
            <a:ext cx="8946543" cy="41954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至</a:t>
            </a:r>
            <a:r>
              <a:rPr dirty="0" err="1"/>
              <a:t>Container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內執行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類似</a:t>
            </a:r>
            <a:r>
              <a:rPr dirty="0"/>
              <a:t> </a:t>
            </a:r>
            <a:r>
              <a:rPr dirty="0" err="1"/>
              <a:t>ssh</a:t>
            </a:r>
            <a:r>
              <a:rPr dirty="0"/>
              <a:t>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dirty="0"/>
              <a:t>docker exec -it {</a:t>
            </a:r>
            <a:r>
              <a:rPr dirty="0" err="1"/>
              <a:t>container_name</a:t>
            </a:r>
            <a:r>
              <a:rPr dirty="0"/>
              <a:t>} /bin/bash</a:t>
            </a:r>
          </a:p>
          <a:p>
            <a:pPr marL="1040130" lvl="2" indent="-208026" defTabSz="416052">
              <a:lnSpc>
                <a:spcPct val="80000"/>
              </a:lnSpc>
              <a:spcBef>
                <a:spcPts val="900"/>
              </a:spcBef>
              <a:defRPr sz="200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dirty="0"/>
              <a:t>docker exec -it {</a:t>
            </a:r>
            <a:r>
              <a:rPr dirty="0" err="1"/>
              <a:t>container_name</a:t>
            </a:r>
            <a:r>
              <a:rPr dirty="0"/>
              <a:t>} ls /</a:t>
            </a:r>
          </a:p>
          <a:p>
            <a:pPr marL="1040130" lvl="2" indent="-208026" defTabSz="416052">
              <a:lnSpc>
                <a:spcPct val="80000"/>
              </a:lnSpc>
              <a:spcBef>
                <a:spcPts val="900"/>
              </a:spcBef>
              <a:defRPr sz="200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幫你至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dirty="0"/>
              <a:t> 'ls /'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並回傳結果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rPr lang="en-US" altLang="zh-TW" dirty="0"/>
              <a:t>Logs (</a:t>
            </a:r>
            <a:r>
              <a:rPr lang="zh-TW" altLang="en-US" sz="2639" dirty="0">
                <a:sym typeface="Helvetica"/>
              </a:rPr>
              <a:t>顯示</a:t>
            </a:r>
            <a:r>
              <a:rPr lang="en-US" altLang="zh-TW" dirty="0"/>
              <a:t>container</a:t>
            </a:r>
            <a:r>
              <a:rPr lang="zh-TW" altLang="en-US" sz="2639" dirty="0">
                <a:sym typeface="Helvetica"/>
              </a:rPr>
              <a:t>內的</a:t>
            </a:r>
            <a:r>
              <a:rPr lang="en-US" altLang="zh-TW" dirty="0" err="1"/>
              <a:t>stdout</a:t>
            </a:r>
            <a:r>
              <a:rPr lang="en-US" altLang="zh-TW" dirty="0"/>
              <a:t>, stderr)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lang="en-US" altLang="zh-TW" dirty="0"/>
              <a:t>Docker logs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lang="en-US" dirty="0"/>
          </a:p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rPr dirty="0"/>
              <a:t>Container detail(container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設定檔，不論container是否up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, exited</a:t>
            </a:r>
            <a:r>
              <a:rPr dirty="0"/>
              <a:t>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dirty="0"/>
              <a:t>docker inspect {</a:t>
            </a:r>
            <a:r>
              <a:rPr dirty="0" err="1"/>
              <a:t>container_name</a:t>
            </a:r>
            <a:r>
              <a:rPr dirty="0"/>
              <a:t>}</a:t>
            </a:r>
          </a:p>
        </p:txBody>
      </p:sp>
      <p:sp>
        <p:nvSpPr>
          <p:cNvPr id="56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60</a:t>
            </a:fld>
            <a:endParaRPr/>
          </a:p>
        </p:txBody>
      </p:sp>
      <p:sp>
        <p:nvSpPr>
          <p:cNvPr id="56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network - None</a:t>
            </a:r>
          </a:p>
        </p:txBody>
      </p:sp>
      <p:sp>
        <p:nvSpPr>
          <p:cNvPr id="5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None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--net=none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--net=none -p 80:80 --name ubuntu16-none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5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sp>
        <p:nvSpPr>
          <p:cNvPr id="5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2" y="4628364"/>
            <a:ext cx="10767934" cy="2229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Container 1</a:t>
            </a:r>
          </a:p>
        </p:txBody>
      </p:sp>
      <p:sp>
        <p:nvSpPr>
          <p:cNvPr id="57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Container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--net=container:{container name}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r>
              <a:rPr dirty="0"/>
              <a:t> --name ubuntu16 </a:t>
            </a:r>
            <a:r>
              <a:rPr dirty="0" err="1"/>
              <a:t>demoyuw</a:t>
            </a:r>
            <a:r>
              <a:rPr dirty="0"/>
              <a:t>/ubuntu16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--net=container:ubuntu16 --name ubuntu16-container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57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sp>
        <p:nvSpPr>
          <p:cNvPr id="57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Container 2</a:t>
            </a:r>
          </a:p>
        </p:txBody>
      </p:sp>
      <p:sp>
        <p:nvSpPr>
          <p:cNvPr id="5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579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" y="1553102"/>
            <a:ext cx="8487169" cy="2789322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82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9" cy="2515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Host -1</a:t>
            </a:r>
          </a:p>
        </p:txBody>
      </p:sp>
      <p:sp>
        <p:nvSpPr>
          <p:cNvPr id="585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Host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--net=host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--net=host --name ubuntu16-host </a:t>
            </a:r>
            <a:r>
              <a:rPr dirty="0" err="1"/>
              <a:t>demoyuw</a:t>
            </a:r>
            <a:r>
              <a:rPr dirty="0"/>
              <a:t>/ubuntu16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網路設定與</a:t>
            </a:r>
            <a:r>
              <a:rPr dirty="0" err="1"/>
              <a:t>node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sp>
        <p:nvSpPr>
          <p:cNvPr id="5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Host -2</a:t>
            </a:r>
          </a:p>
        </p:txBody>
      </p:sp>
      <p:sp>
        <p:nvSpPr>
          <p:cNvPr id="590" name="文字版面配置區 7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tx1"/>
                </a:solidFill>
              </a:rPr>
              <a:t>Container host network</a:t>
            </a:r>
          </a:p>
        </p:txBody>
      </p:sp>
      <p:sp>
        <p:nvSpPr>
          <p:cNvPr id="592" name="文字版面配置區 9"/>
          <p:cNvSpPr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Node network</a:t>
            </a:r>
          </a:p>
        </p:txBody>
      </p:sp>
      <p:sp>
        <p:nvSpPr>
          <p:cNvPr id="5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591" name="內容版面配置區 11" descr="內容版面配置區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內容版面配置區 12" descr="內容版面配置區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73" y="2822785"/>
            <a:ext cx="5653102" cy="2556724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Bridge(default)</a:t>
            </a:r>
          </a:p>
        </p:txBody>
      </p:sp>
      <p:sp>
        <p:nvSpPr>
          <p:cNvPr id="5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Bridge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r>
              <a:rPr dirty="0"/>
              <a:t> --name ubuntu16-host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6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sp>
        <p:nvSpPr>
          <p:cNvPr id="5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4. Docker Compose</a:t>
            </a:r>
          </a:p>
        </p:txBody>
      </p:sp>
      <p:sp>
        <p:nvSpPr>
          <p:cNvPr id="603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5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sp>
        <p:nvSpPr>
          <p:cNvPr id="6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</a:t>
            </a:r>
          </a:p>
        </p:txBody>
      </p:sp>
      <p:sp>
        <p:nvSpPr>
          <p:cNvPr id="60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描述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間的相依性應用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 err="1"/>
              <a:t>Yaml</a:t>
            </a:r>
            <a:r>
              <a:rPr dirty="0"/>
              <a:t> </a:t>
            </a:r>
            <a:r>
              <a:rPr dirty="0" err="1"/>
              <a:t>file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紀錄</a:t>
            </a:r>
            <a:r>
              <a:rPr dirty="0" err="1"/>
              <a:t>docker</a:t>
            </a:r>
            <a:r>
              <a:rPr dirty="0"/>
              <a:t> run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相關參數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會建置虛擬網路，並內建</a:t>
            </a:r>
            <a:r>
              <a:rPr dirty="0" err="1"/>
              <a:t>dns</a:t>
            </a:r>
            <a:r>
              <a:rPr dirty="0"/>
              <a:t> server</a:t>
            </a:r>
          </a:p>
          <a:p>
            <a:r>
              <a:rPr dirty="0"/>
              <a:t>Install</a:t>
            </a:r>
          </a:p>
          <a:p>
            <a:pPr marL="742950" lvl="1" indent="-285750">
              <a:defRPr sz="2800"/>
            </a:pPr>
            <a:r>
              <a:rPr dirty="0" err="1"/>
              <a:t>sudo</a:t>
            </a:r>
            <a:r>
              <a:rPr dirty="0"/>
              <a:t> apt install docker-</a:t>
            </a:r>
            <a:r>
              <a:rPr dirty="0" err="1"/>
              <a:t>ce</a:t>
            </a:r>
            <a:r>
              <a:rPr dirty="0"/>
              <a:t>-cli -y</a:t>
            </a:r>
          </a:p>
          <a:p>
            <a:pPr marL="742950" lvl="1" indent="-285750">
              <a:defRPr sz="2800"/>
            </a:pPr>
            <a:r>
              <a:rPr dirty="0" err="1"/>
              <a:t>sudo</a:t>
            </a:r>
            <a:r>
              <a:rPr dirty="0"/>
              <a:t> apt install docker-compose -y</a:t>
            </a:r>
          </a:p>
        </p:txBody>
      </p:sp>
      <p:sp>
        <p:nvSpPr>
          <p:cNvPr id="61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sp>
        <p:nvSpPr>
          <p:cNvPr id="6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61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pic>
        <p:nvPicPr>
          <p:cNvPr id="614" name="圖片 8" descr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6"/>
            <a:ext cx="6539346" cy="6847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1 Dev + Ops</a:t>
            </a:r>
          </a:p>
        </p:txBody>
      </p:sp>
      <p:sp>
        <p:nvSpPr>
          <p:cNvPr id="3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79" y="1689278"/>
            <a:ext cx="722363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兩個團隊互相合作，而中間的交集即為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人員，暨了解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且同時了解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，當作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間溝通的橋樑。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Web</a:t>
            </a:r>
          </a:p>
        </p:txBody>
      </p:sp>
      <p:sp>
        <p:nvSpPr>
          <p:cNvPr id="61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web: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container_name: nginx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build: ./dockerfile/nginx/.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volumes: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  - ./dockerfile/nginx/web:/usr/share/nginx/html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ports: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  - "80:80"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  - "443:443"</a:t>
            </a:r>
          </a:p>
        </p:txBody>
      </p:sp>
      <p:sp>
        <p:nvSpPr>
          <p:cNvPr id="61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61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db</a:t>
            </a:r>
          </a:p>
        </p:txBody>
      </p:sp>
      <p:sp>
        <p:nvSpPr>
          <p:cNvPr id="62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3"/>
              <a:buNone/>
            </a:pPr>
            <a:r>
              <a:t>db: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container_name: postgresql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image: postgres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ports: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  - "5432:5432"</a:t>
            </a:r>
          </a:p>
          <a:p>
            <a:pPr marL="0" indent="0">
              <a:buSzTx/>
              <a:buFont typeface="Wingdings 3"/>
              <a:buNone/>
            </a:pPr>
            <a:r>
              <a:t>    volumes:</a:t>
            </a:r>
          </a:p>
          <a:p>
            <a:pPr marL="0" indent="0">
              <a:buSzTx/>
              <a:buFont typeface="Wingdings 3"/>
              <a:buNone/>
            </a:pPr>
            <a:r>
              <a:t>      - ./pg-data:/var/lib/postgresql/data</a:t>
            </a:r>
          </a:p>
        </p:txBody>
      </p:sp>
      <p:sp>
        <p:nvSpPr>
          <p:cNvPr id="62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sp>
        <p:nvSpPr>
          <p:cNvPr id="6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app</a:t>
            </a:r>
          </a:p>
        </p:txBody>
      </p:sp>
      <p:sp>
        <p:nvSpPr>
          <p:cNvPr id="62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app: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container_name: flask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build: ./dockerfile/flask-api/.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ports: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  - "10009:10009"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depends_on: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  - db</a:t>
            </a:r>
          </a:p>
        </p:txBody>
      </p:sp>
      <p:sp>
        <p:nvSpPr>
          <p:cNvPr id="62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sp>
        <p:nvSpPr>
          <p:cNvPr id="62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-1</a:t>
            </a:r>
          </a:p>
        </p:txBody>
      </p:sp>
      <p:sp>
        <p:nvSpPr>
          <p:cNvPr id="63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docker-compose build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t>docker-compose image</a:t>
            </a:r>
          </a:p>
        </p:txBody>
      </p:sp>
      <p:sp>
        <p:nvSpPr>
          <p:cNvPr id="63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sp>
        <p:nvSpPr>
          <p:cNvPr id="63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35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-2</a:t>
            </a:r>
          </a:p>
        </p:txBody>
      </p:sp>
      <p:sp>
        <p:nvSpPr>
          <p:cNvPr id="6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啟動</a:t>
            </a:r>
            <a:r>
              <a:rPr dirty="0"/>
              <a:t> Services</a:t>
            </a:r>
          </a:p>
          <a:p>
            <a:pPr marL="742950" lvl="1" indent="-285750">
              <a:defRPr sz="2800"/>
            </a:pPr>
            <a:r>
              <a:rPr dirty="0"/>
              <a:t>docker-compose up: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終端執行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defRPr sz="2800"/>
            </a:pPr>
            <a:r>
              <a:rPr dirty="0"/>
              <a:t>docker-compose up </a:t>
            </a:r>
            <a:r>
              <a:rPr lang="en-US" altLang="zh-TW" dirty="0"/>
              <a:t>-</a:t>
            </a:r>
            <a:r>
              <a:rPr dirty="0"/>
              <a:t>d: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在背景執行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sp>
        <p:nvSpPr>
          <p:cNvPr id="6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4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-3</a:t>
            </a:r>
          </a:p>
        </p:txBody>
      </p:sp>
      <p:sp>
        <p:nvSpPr>
          <p:cNvPr id="64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docker-compose </a:t>
            </a:r>
            <a:r>
              <a:rPr dirty="0" err="1"/>
              <a:t>ps</a:t>
            </a:r>
            <a:endParaRPr dirty="0"/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列出執行中的</a:t>
            </a:r>
            <a:r>
              <a:rPr dirty="0" err="1"/>
              <a:t>process</a:t>
            </a:r>
            <a:endParaRPr dirty="0"/>
          </a:p>
          <a:p>
            <a:endParaRPr dirty="0"/>
          </a:p>
          <a:p>
            <a:pPr marL="0" indent="0">
              <a:buNone/>
            </a:pPr>
            <a:endParaRPr lang="en-US" dirty="0"/>
          </a:p>
          <a:p>
            <a:r>
              <a:rPr dirty="0"/>
              <a:t>docker-compose down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停止並刪除</a:t>
            </a:r>
            <a:r>
              <a:rPr dirty="0"/>
              <a:t> Services</a:t>
            </a:r>
          </a:p>
        </p:txBody>
      </p:sp>
      <p:sp>
        <p:nvSpPr>
          <p:cNvPr id="64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75</a:t>
            </a:fld>
            <a:endParaRPr/>
          </a:p>
        </p:txBody>
      </p:sp>
      <p:sp>
        <p:nvSpPr>
          <p:cNvPr id="64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47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261" y="5278801"/>
            <a:ext cx="7453477" cy="1172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596" y="3004913"/>
            <a:ext cx="8502375" cy="1287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container deploy</a:t>
            </a:r>
          </a:p>
        </p:txBody>
      </p:sp>
      <p:sp>
        <p:nvSpPr>
          <p:cNvPr id="656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900"/>
            </a:pPr>
            <a:r>
              <a:rPr dirty="0" err="1"/>
              <a:t>sudo</a:t>
            </a:r>
            <a:r>
              <a:rPr dirty="0"/>
              <a:t> docker run -e GITLAB_OMNIBUS_CONFIG="</a:t>
            </a:r>
            <a:r>
              <a:rPr dirty="0" err="1"/>
              <a:t>external_url</a:t>
            </a:r>
            <a:r>
              <a:rPr dirty="0"/>
              <a:t> 'http://</a:t>
            </a:r>
            <a:r>
              <a:rPr dirty="0">
                <a:highlight>
                  <a:srgbClr val="00FFFF"/>
                </a:highlight>
              </a:rPr>
              <a:t>{{VM</a:t>
            </a:r>
            <a:r>
              <a:rPr lang="en-US" dirty="0">
                <a:highlight>
                  <a:srgbClr val="00FFFF"/>
                </a:highlight>
              </a:rPr>
              <a:t>1內部</a:t>
            </a:r>
            <a:r>
              <a:rPr dirty="0">
                <a:highlight>
                  <a:srgbClr val="00FFFF"/>
                </a:highlight>
              </a:rPr>
              <a:t>IP}}</a:t>
            </a:r>
            <a:r>
              <a:rPr dirty="0"/>
              <a:t>';</a:t>
            </a:r>
            <a:r>
              <a:rPr dirty="0" err="1"/>
              <a:t>prometheus_monitoring</a:t>
            </a:r>
            <a:r>
              <a:rPr dirty="0"/>
              <a:t>['enable'] = false;" -d -p 443:443 -p 80:80 -p 10022:22 --name </a:t>
            </a:r>
            <a:r>
              <a:rPr dirty="0" err="1"/>
              <a:t>gitlab</a:t>
            </a:r>
            <a:r>
              <a:rPr dirty="0"/>
              <a:t> --restart always -v $HOME/</a:t>
            </a:r>
            <a:r>
              <a:rPr dirty="0" err="1"/>
              <a:t>gitlab</a:t>
            </a:r>
            <a:r>
              <a:rPr dirty="0"/>
              <a:t>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/logs:/var/log/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/data:/var/opt/</a:t>
            </a:r>
            <a:r>
              <a:rPr dirty="0" err="1"/>
              <a:t>gitlab</a:t>
            </a:r>
            <a:r>
              <a:rPr dirty="0"/>
              <a:t> </a:t>
            </a:r>
            <a:r>
              <a:rPr dirty="0" err="1"/>
              <a:t>gitlab</a:t>
            </a:r>
            <a:r>
              <a:rPr dirty="0"/>
              <a:t>/gitlab-ce:14.4.0-ce.0</a:t>
            </a:r>
          </a:p>
        </p:txBody>
      </p:sp>
      <p:sp>
        <p:nvSpPr>
          <p:cNvPr id="6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sp>
        <p:nvSpPr>
          <p:cNvPr id="6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 (-e)</a:t>
            </a:r>
          </a:p>
          <a:p>
            <a:pPr marL="742950" lvl="1" indent="-285750">
              <a:defRPr sz="2800"/>
            </a:pPr>
            <a:r>
              <a:t>external_url </a:t>
            </a:r>
          </a:p>
          <a:p>
            <a:pPr marL="1143000" lvl="2" indent="-228600">
              <a:defRPr sz="2400"/>
            </a:pPr>
            <a:r>
              <a:t>'http://{vm1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t>ip}';</a:t>
            </a:r>
          </a:p>
          <a:p>
            <a:pPr marL="1143000" lvl="2" indent="-228600">
              <a:defRPr sz="2400"/>
            </a:pPr>
            <a:r>
              <a:t>prometheus_monitoring['enable'] = false;</a:t>
            </a:r>
          </a:p>
          <a:p>
            <a:r>
              <a:t>Detach (-d)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背景執行</a:t>
            </a: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t>Container</a:t>
            </a:r>
          </a:p>
          <a:p>
            <a:pPr>
              <a:lnSpc>
                <a:spcPct val="90000"/>
              </a:lnSpc>
              <a:defRPr sz="2900"/>
            </a:pPr>
            <a:r>
              <a:t>--name gitlab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containe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名稱</a:t>
            </a: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共享</a:t>
            </a:r>
            <a:r>
              <a:t>Ops</a:t>
            </a:r>
          </a:p>
        </p:txBody>
      </p:sp>
      <p:sp>
        <p:nvSpPr>
          <p:cNvPr id="306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07" name="文字方塊 5"/>
          <p:cNvSpPr txBox="1"/>
          <p:nvPr/>
        </p:nvSpPr>
        <p:spPr>
          <a:xfrm>
            <a:off x="1186697" y="5721069"/>
            <a:ext cx="1014498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團隊大部分人員共享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的工作，所以</a:t>
            </a:r>
            <a:r>
              <a:t>Devs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在開發時會考量到本身後續維運的難度，而設計軟體。本架構適用於團隊</a:t>
            </a:r>
            <a:r>
              <a:t>(Facebook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Netflix)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聚焦於開發單一核心產品，當多個產品同時進行時，會讓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近一步分開到模式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40" y="1596285"/>
            <a:ext cx="7159350" cy="4195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-v (volume)</a:t>
            </a:r>
          </a:p>
          <a:p>
            <a:pPr marL="742950" lvl="1" indent="-285750">
              <a:defRPr sz="2800"/>
            </a:pPr>
            <a:r>
              <a:t>$HOME/gitlab/config:/etc/gitlab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設定檔</a:t>
            </a:r>
          </a:p>
          <a:p>
            <a:pPr marL="742950" lvl="1" indent="-285750">
              <a:defRPr sz="2800"/>
            </a:pPr>
            <a:r>
              <a:t>$HOME/gitlab/logs:/var/log/gitlab</a:t>
            </a:r>
          </a:p>
          <a:p>
            <a:pPr marL="1143000" lvl="2" indent="-228600">
              <a:defRPr sz="2400"/>
            </a:pPr>
            <a:r>
              <a:t>Gitlab log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檔</a:t>
            </a:r>
          </a:p>
          <a:p>
            <a:pPr marL="742950" lvl="1" indent="-285750">
              <a:defRPr sz="2800"/>
            </a:pPr>
            <a:r>
              <a:t>$HOME/gitlab/data:/var/opt/gitlab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資料儲存位置</a:t>
            </a: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78" name="gitlab_root_init_password.png" descr="gitlab_root_init_password.png"/>
          <p:cNvPicPr>
            <a:picLocks noChangeAspect="1"/>
          </p:cNvPicPr>
          <p:nvPr/>
        </p:nvPicPr>
        <p:blipFill>
          <a:blip r:embed="rId2"/>
          <a:srcRect t="349" b="349"/>
          <a:stretch>
            <a:fillRect/>
          </a:stretch>
        </p:blipFill>
        <p:spPr>
          <a:xfrm>
            <a:off x="502130" y="2539523"/>
            <a:ext cx="9934222" cy="15652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10B757A-A749-B442-8288-D40FB63F7E2E}"/>
              </a:ext>
            </a:extLst>
          </p:cNvPr>
          <p:cNvSpPr txBox="1"/>
          <p:nvPr/>
        </p:nvSpPr>
        <p:spPr>
          <a:xfrm>
            <a:off x="767751" y="1604513"/>
            <a:ext cx="906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cat ~/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/config/</a:t>
            </a:r>
            <a:r>
              <a:rPr kumimoji="1" lang="en-US" altLang="zh-TW" dirty="0" err="1"/>
              <a:t>initial_root_password</a:t>
            </a:r>
            <a:endParaRPr kumimoji="1" lang="zh-TW" altLang="en-US" dirty="0"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0E6997-EE2D-1646-B167-82D15545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root </a:t>
            </a:r>
            <a:r>
              <a:rPr kumimoji="1" lang="zh-CN" altLang="en-US" dirty="0"/>
              <a:t>變更密碼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ED4160-1D87-6846-BF9C-FCE322055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User </a:t>
            </a:r>
            <a:r>
              <a:rPr kumimoji="1" lang="en-US" altLang="zh-TW" dirty="0">
                <a:sym typeface="Wingdings" pitchFamily="2" charset="2"/>
              </a:rPr>
              <a:t> Edit profile  User Settings  Password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AC151E-6A41-8E4C-B282-4F410BC90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29" y="3543673"/>
            <a:ext cx="4470400" cy="22987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D3D95B9-C98F-AF44-8862-44860CAB3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406" y="2792800"/>
            <a:ext cx="6840011" cy="373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27782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FD84A1-24EA-237D-86C4-CFFA2D937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93" y="1475259"/>
            <a:ext cx="9709013" cy="488109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dirty="0" err="1"/>
              <a:t>from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657AAD-E1B8-6E84-C784-C83F70484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853249"/>
            <a:ext cx="10543673" cy="39636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213E20E-1596-15C6-356E-29F96750AAF8}"/>
              </a:ext>
            </a:extLst>
          </p:cNvPr>
          <p:cNvSpPr txBox="1"/>
          <p:nvPr/>
        </p:nvSpPr>
        <p:spPr>
          <a:xfrm>
            <a:off x="1608462" y="1560861"/>
            <a:ext cx="8791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/>
              <a:t>https://github.com/demoyuw/docker-devops.git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DAA631-0792-E68F-7A57-D922359CD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183" y="2174944"/>
            <a:ext cx="6278390" cy="439487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87</a:t>
            </a:fld>
            <a:endParaRPr/>
          </a:p>
        </p:txBody>
      </p:sp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D4A4BE2-B619-352C-8DBF-31028F8AB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32" y="1493520"/>
            <a:ext cx="5911468" cy="52665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Jenkins</a:t>
            </a:r>
          </a:p>
        </p:txBody>
      </p:sp>
      <p:sp>
        <p:nvSpPr>
          <p:cNvPr id="70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88</a:t>
            </a:fld>
            <a:endParaRPr/>
          </a:p>
        </p:txBody>
      </p:sp>
      <p:sp>
        <p:nvSpPr>
          <p:cNvPr id="7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Jenkins using docker</a:t>
            </a:r>
          </a:p>
        </p:txBody>
      </p:sp>
      <p:sp>
        <p:nvSpPr>
          <p:cNvPr id="71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-u root -p 8080:8080</a:t>
            </a:r>
            <a:r>
              <a:rPr lang="en-US" dirty="0"/>
              <a:t> -p 50000:50000</a:t>
            </a:r>
            <a:r>
              <a:rPr dirty="0"/>
              <a:t> -v $HOME/</a:t>
            </a:r>
            <a:r>
              <a:rPr dirty="0" err="1"/>
              <a:t>jenkins</a:t>
            </a:r>
            <a:r>
              <a:rPr dirty="0"/>
              <a:t>-data:/var/</a:t>
            </a:r>
            <a:r>
              <a:rPr dirty="0" err="1"/>
              <a:t>jenkins_home</a:t>
            </a:r>
            <a:r>
              <a:rPr dirty="0"/>
              <a:t> -v /var/run/</a:t>
            </a:r>
            <a:r>
              <a:rPr dirty="0" err="1"/>
              <a:t>docker.sock</a:t>
            </a:r>
            <a:r>
              <a:rPr dirty="0"/>
              <a:t>:/var/run/</a:t>
            </a:r>
            <a:r>
              <a:rPr dirty="0" err="1"/>
              <a:t>docker.sock</a:t>
            </a:r>
            <a:r>
              <a:rPr dirty="0"/>
              <a:t> --restart always -d --name </a:t>
            </a:r>
            <a:r>
              <a:rPr dirty="0" err="1"/>
              <a:t>jenkins</a:t>
            </a:r>
            <a:r>
              <a:rPr dirty="0"/>
              <a:t> </a:t>
            </a:r>
            <a:r>
              <a:rPr lang="en" altLang="zh-TW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jenkins</a:t>
            </a:r>
            <a:r>
              <a:rPr lang="en" altLang="zh-TW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en" altLang="zh-TW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jenkins</a:t>
            </a:r>
            <a:r>
              <a:rPr lang="en-US" dirty="0"/>
              <a:t>:2.379</a:t>
            </a:r>
            <a:endParaRPr dirty="0"/>
          </a:p>
        </p:txBody>
      </p:sp>
      <p:sp>
        <p:nvSpPr>
          <p:cNvPr id="71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89</a:t>
            </a:fld>
            <a:endParaRPr/>
          </a:p>
        </p:txBody>
      </p:sp>
      <p:sp>
        <p:nvSpPr>
          <p:cNvPr id="71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3: 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作為</a:t>
            </a:r>
            <a:r>
              <a:t>IaaS</a:t>
            </a:r>
          </a:p>
        </p:txBody>
      </p:sp>
      <p:sp>
        <p:nvSpPr>
          <p:cNvPr id="31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1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3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全由</a:t>
            </a:r>
            <a:r>
              <a:t>IaaS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公有雲服務來取代，適用在小規模軟體服務，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團隊在內部組建小規模團體進行軟體維運，監控，</a:t>
            </a:r>
            <a:r>
              <a:t>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配置等設定。當規模數增長時，最終還是會組建獨立的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回到模式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71" y="1525305"/>
            <a:ext cx="7185109" cy="4195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72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90</a:t>
            </a:fld>
            <a:endParaRPr/>
          </a:p>
        </p:txBody>
      </p:sp>
      <p:pic>
        <p:nvPicPr>
          <p:cNvPr id="71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5" y="1661240"/>
            <a:ext cx="7078879" cy="5240688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取得</a:t>
            </a:r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預設密碼</a:t>
            </a:r>
          </a:p>
        </p:txBody>
      </p:sp>
      <p:sp>
        <p:nvSpPr>
          <p:cNvPr id="72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exec -it </a:t>
            </a:r>
            <a:r>
              <a:rPr dirty="0" err="1"/>
              <a:t>jenkins</a:t>
            </a:r>
            <a:r>
              <a:rPr dirty="0"/>
              <a:t> cat /var/</a:t>
            </a:r>
            <a:r>
              <a:rPr dirty="0" err="1"/>
              <a:t>jenkins_home</a:t>
            </a:r>
            <a:r>
              <a:rPr dirty="0"/>
              <a:t>/secrets/</a:t>
            </a:r>
            <a:r>
              <a:rPr dirty="0" err="1"/>
              <a:t>initialAdminPassword</a:t>
            </a:r>
            <a:endParaRPr dirty="0"/>
          </a:p>
        </p:txBody>
      </p:sp>
      <p:sp>
        <p:nvSpPr>
          <p:cNvPr id="72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91</a:t>
            </a:fld>
            <a:endParaRPr/>
          </a:p>
        </p:txBody>
      </p:sp>
      <p:sp>
        <p:nvSpPr>
          <p:cNvPr id="72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安裝預設套件</a:t>
            </a:r>
          </a:p>
        </p:txBody>
      </p:sp>
      <p:sp>
        <p:nvSpPr>
          <p:cNvPr id="7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92</a:t>
            </a:fld>
            <a:endParaRPr/>
          </a:p>
        </p:txBody>
      </p:sp>
      <p:pic>
        <p:nvPicPr>
          <p:cNvPr id="72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46" y="1382598"/>
            <a:ext cx="7237028" cy="5338877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新增</a:t>
            </a:r>
            <a:r>
              <a:t>Admin User</a:t>
            </a:r>
          </a:p>
        </p:txBody>
      </p:sp>
      <p:sp>
        <p:nvSpPr>
          <p:cNvPr id="73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93</a:t>
            </a:fld>
            <a:endParaRPr/>
          </a:p>
        </p:txBody>
      </p:sp>
      <p:pic>
        <p:nvPicPr>
          <p:cNvPr id="7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188" y="1850262"/>
            <a:ext cx="6359204" cy="4916298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3600" dirty="0" err="1"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rPr sz="3600" dirty="0" err="1"/>
              <a:t>domain</a:t>
            </a:r>
            <a:r>
              <a:rPr sz="3600" dirty="0"/>
              <a:t> name</a:t>
            </a:r>
            <a:r>
              <a:rPr lang="en-US" sz="3600" dirty="0"/>
              <a:t> (http://{VM </a:t>
            </a:r>
            <a:r>
              <a:rPr lang="en-US" sz="3600" dirty="0" err="1"/>
              <a:t>內網ip</a:t>
            </a:r>
            <a:r>
              <a:rPr lang="en-US" sz="3600" dirty="0"/>
              <a:t>}:8080)</a:t>
            </a:r>
            <a:endParaRPr sz="3600" dirty="0"/>
          </a:p>
        </p:txBody>
      </p:sp>
      <p:sp>
        <p:nvSpPr>
          <p:cNvPr id="7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94</a:t>
            </a:fld>
            <a:endParaRPr/>
          </a:p>
        </p:txBody>
      </p:sp>
      <p:sp>
        <p:nvSpPr>
          <p:cNvPr id="7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810AD24-0789-FC4D-84BC-7E835DC8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09" y="1493520"/>
            <a:ext cx="6877773" cy="505427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進入操作畫面</a:t>
            </a:r>
          </a:p>
        </p:txBody>
      </p:sp>
      <p:sp>
        <p:nvSpPr>
          <p:cNvPr id="74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95</a:t>
            </a:fld>
            <a:endParaRPr/>
          </a:p>
        </p:txBody>
      </p:sp>
      <p:pic>
        <p:nvPicPr>
          <p:cNvPr id="74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247"/>
            <a:ext cx="10538374" cy="4879487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B341B0-B4EA-338A-F5BF-9A422117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server install docker client -1 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381776-4544-6BAD-824B-FDAFA4580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docker exec -it </a:t>
            </a:r>
            <a:r>
              <a:rPr kumimoji="1" lang="en" altLang="zh-TW" dirty="0" err="1"/>
              <a:t>jenkins</a:t>
            </a:r>
            <a:r>
              <a:rPr kumimoji="1" lang="en" altLang="zh-TW" dirty="0"/>
              <a:t> /bin/bash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984162-3E06-EE64-0255-2C233F6F3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3070913"/>
            <a:ext cx="10057574" cy="71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94279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AC10D-7898-FB53-7CFC-29F89971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server install docker client -2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024465-812B-7A4A-176C-9D12C71FC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" altLang="zh-TW" dirty="0"/>
              <a:t>apt-get update &amp;&amp; apt-get -y install apt-transport-https ca-certificates curl gnupg2 software-properties-common &amp;&amp; curl -</a:t>
            </a:r>
            <a:r>
              <a:rPr kumimoji="1" lang="en" altLang="zh-TW" dirty="0" err="1"/>
              <a:t>fsSL</a:t>
            </a:r>
            <a:r>
              <a:rPr kumimoji="1" lang="en" altLang="zh-TW" dirty="0"/>
              <a:t> https://</a:t>
            </a:r>
            <a:r>
              <a:rPr kumimoji="1" lang="en" altLang="zh-TW" dirty="0" err="1"/>
              <a:t>download.docker.com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linux</a:t>
            </a:r>
            <a:r>
              <a:rPr kumimoji="1" lang="en" altLang="zh-TW" dirty="0"/>
              <a:t>/$(. /</a:t>
            </a:r>
            <a:r>
              <a:rPr kumimoji="1" lang="en" altLang="zh-TW" dirty="0" err="1"/>
              <a:t>etc</a:t>
            </a:r>
            <a:r>
              <a:rPr kumimoji="1" lang="en" altLang="zh-TW" dirty="0"/>
              <a:t>/</a:t>
            </a:r>
            <a:r>
              <a:rPr kumimoji="1" lang="en" altLang="zh-TW" dirty="0" err="1"/>
              <a:t>os</a:t>
            </a:r>
            <a:r>
              <a:rPr kumimoji="1" lang="en" altLang="zh-TW" dirty="0"/>
              <a:t>-release; echo "$ID")/</a:t>
            </a:r>
            <a:r>
              <a:rPr kumimoji="1" lang="en" altLang="zh-TW" dirty="0" err="1"/>
              <a:t>gpg</a:t>
            </a:r>
            <a:r>
              <a:rPr kumimoji="1" lang="en" altLang="zh-TW" dirty="0"/>
              <a:t> &gt; /</a:t>
            </a:r>
            <a:r>
              <a:rPr kumimoji="1" lang="en" altLang="zh-TW" dirty="0" err="1"/>
              <a:t>tmp</a:t>
            </a:r>
            <a:r>
              <a:rPr kumimoji="1" lang="en" altLang="zh-TW" dirty="0"/>
              <a:t>/</a:t>
            </a:r>
            <a:r>
              <a:rPr kumimoji="1" lang="en" altLang="zh-TW" dirty="0" err="1"/>
              <a:t>dkey</a:t>
            </a:r>
            <a:r>
              <a:rPr kumimoji="1" lang="en" altLang="zh-TW" dirty="0"/>
              <a:t>; apt-key add /</a:t>
            </a:r>
            <a:r>
              <a:rPr kumimoji="1" lang="en" altLang="zh-TW" dirty="0" err="1"/>
              <a:t>tmp</a:t>
            </a:r>
            <a:r>
              <a:rPr kumimoji="1" lang="en" altLang="zh-TW" dirty="0"/>
              <a:t>/</a:t>
            </a:r>
            <a:r>
              <a:rPr kumimoji="1" lang="en" altLang="zh-TW" dirty="0" err="1"/>
              <a:t>dkey</a:t>
            </a:r>
            <a:r>
              <a:rPr kumimoji="1" lang="en" altLang="zh-TW" dirty="0"/>
              <a:t> &amp;&amp; add-apt-repository "deb [arch=amd64] https://</a:t>
            </a:r>
            <a:r>
              <a:rPr kumimoji="1" lang="en" altLang="zh-TW" dirty="0" err="1"/>
              <a:t>download.docker.com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linux</a:t>
            </a:r>
            <a:r>
              <a:rPr kumimoji="1" lang="en" altLang="zh-TW" dirty="0"/>
              <a:t>/$(. /</a:t>
            </a:r>
            <a:r>
              <a:rPr kumimoji="1" lang="en" altLang="zh-TW" dirty="0" err="1"/>
              <a:t>etc</a:t>
            </a:r>
            <a:r>
              <a:rPr kumimoji="1" lang="en" altLang="zh-TW" dirty="0"/>
              <a:t>/</a:t>
            </a:r>
            <a:r>
              <a:rPr kumimoji="1" lang="en" altLang="zh-TW" dirty="0" err="1"/>
              <a:t>os</a:t>
            </a:r>
            <a:r>
              <a:rPr kumimoji="1" lang="en" altLang="zh-TW" dirty="0"/>
              <a:t>-release; echo "$ID") $(</a:t>
            </a:r>
            <a:r>
              <a:rPr kumimoji="1" lang="en" altLang="zh-TW" dirty="0" err="1"/>
              <a:t>lsb_release</a:t>
            </a:r>
            <a:r>
              <a:rPr kumimoji="1" lang="en" altLang="zh-TW" dirty="0"/>
              <a:t> -cs) stable" &amp;&amp; apt-get update &amp;&amp; apt-get -y install docker-</a:t>
            </a:r>
            <a:r>
              <a:rPr kumimoji="1" lang="en" altLang="zh-TW" dirty="0" err="1"/>
              <a:t>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447456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77951-9501-E7DC-A3C7-EF38AEE4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server install docker client -3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AD8CAA-B26F-1F74-87E0-F195ECC1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8" y="3044436"/>
            <a:ext cx="11876183" cy="2515398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7C81B0-36E2-39F0-C13F-603441894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8886642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A233FB1-CAA8-E2E7-11D7-44F67E87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</a:t>
            </a:r>
            <a:r>
              <a:rPr lang="zh-TW" altLang="en-US" dirty="0"/>
              <a:t>與</a:t>
            </a:r>
            <a:r>
              <a:rPr lang="en-US" altLang="zh-TW" dirty="0"/>
              <a:t>Jenkins </a:t>
            </a:r>
            <a:r>
              <a:rPr lang="zh-TW" altLang="en-US" dirty="0"/>
              <a:t>系統與系統的串接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361223-6844-B8E1-B452-BAB108850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661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離子">
  <a:themeElements>
    <a:clrScheme name="離子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離子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9451</TotalTime>
  <Words>4658</Words>
  <Application>Microsoft Macintosh PowerPoint</Application>
  <PresentationFormat>寬螢幕</PresentationFormat>
  <Paragraphs>987</Paragraphs>
  <Slides>189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189</vt:i4>
      </vt:variant>
    </vt:vector>
  </HeadingPairs>
  <TitlesOfParts>
    <vt:vector size="197" baseType="lpstr">
      <vt:lpstr>Microsoft JhengHei</vt:lpstr>
      <vt:lpstr>Arial</vt:lpstr>
      <vt:lpstr>Calibri</vt:lpstr>
      <vt:lpstr>Calibri Light</vt:lpstr>
      <vt:lpstr>Helvetica</vt:lpstr>
      <vt:lpstr>Roboto</vt:lpstr>
      <vt:lpstr>Wingdings 3</vt:lpstr>
      <vt:lpstr>Office 佈景主題</vt:lpstr>
      <vt:lpstr>DevOps: Jenkins 搭配Docker 持續整合實務</vt:lpstr>
      <vt:lpstr>Outlook</vt:lpstr>
      <vt:lpstr>課程資源</vt:lpstr>
      <vt:lpstr>ssh 登入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Agile vs Waterfall</vt:lpstr>
      <vt:lpstr>CI/CD</vt:lpstr>
      <vt:lpstr>CI/CD on DevOps</vt:lpstr>
      <vt:lpstr>CI/CD 步驟</vt:lpstr>
      <vt:lpstr>Gitflow 開發流程圖</vt:lpstr>
      <vt:lpstr>Gitflow 分支定義</vt:lpstr>
      <vt:lpstr>Gitflow</vt:lpstr>
      <vt:lpstr>3. 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Java-tomcat Dockerfile</vt:lpstr>
      <vt:lpstr>Java-tomcat build and run </vt:lpstr>
      <vt:lpstr>Dockerfile Multi-stage (docker 17.05以後版本)</vt:lpstr>
      <vt:lpstr>自己build Dockerfile: Java Spring with gradle</vt:lpstr>
      <vt:lpstr>Build Java Spring </vt:lpstr>
      <vt:lpstr>Run Java spring</vt:lpstr>
      <vt:lpstr>驗證 Java Spring</vt:lpstr>
      <vt:lpstr>自己build Dockerfile: VueJS</vt:lpstr>
      <vt:lpstr>自己build: 產生image</vt:lpstr>
      <vt:lpstr>Docker image -1</vt:lpstr>
      <vt:lpstr>Docker image -2</vt:lpstr>
      <vt:lpstr>Docker image -4</vt:lpstr>
      <vt:lpstr>Docker process -1</vt:lpstr>
      <vt:lpstr>Docker run 參數介紹</vt:lpstr>
      <vt:lpstr>Docker process -2</vt:lpstr>
      <vt:lpstr>Docker image -2</vt:lpstr>
      <vt:lpstr>Docker process – 除錯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4.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部署Gitlab</vt:lpstr>
      <vt:lpstr>Gitlab container deploy</vt:lpstr>
      <vt:lpstr>Gitlab 參數講解 -1</vt:lpstr>
      <vt:lpstr>Gitlab 參數講解 -2</vt:lpstr>
      <vt:lpstr>Gitlab 參數講解 -3</vt:lpstr>
      <vt:lpstr>gitlab init password</vt:lpstr>
      <vt:lpstr>Gitlab login</vt:lpstr>
      <vt:lpstr>GitLab root 變更密碼</vt:lpstr>
      <vt:lpstr>Gitlab UI </vt:lpstr>
      <vt:lpstr>Gitlab – 建立新專案，from URL</vt:lpstr>
      <vt:lpstr>新專案名稱及擁有者設定</vt:lpstr>
      <vt:lpstr>設定新專案權限</vt:lpstr>
      <vt:lpstr>部署Jenkins</vt:lpstr>
      <vt:lpstr>Install Jenkins using docker</vt:lpstr>
      <vt:lpstr>Jenkins頁面</vt:lpstr>
      <vt:lpstr>取得Jenkins 預設密碼</vt:lpstr>
      <vt:lpstr>安裝預設套件</vt:lpstr>
      <vt:lpstr>新增Admin User</vt:lpstr>
      <vt:lpstr>設定domain name (http://{VM 內網ip}:8080)</vt:lpstr>
      <vt:lpstr>進入操作畫面</vt:lpstr>
      <vt:lpstr>Jenkins server install docker client -1 </vt:lpstr>
      <vt:lpstr>Jenkins server install docker client -2</vt:lpstr>
      <vt:lpstr>Jenkins server install docker client -3</vt:lpstr>
      <vt:lpstr>GitLab 與Jenkins 系統與系統的串接</vt:lpstr>
      <vt:lpstr>Gitlab and Jenkins hook together – gitlab user 產生gitlab access token - 1</vt:lpstr>
      <vt:lpstr>Gitlab and Jenkins hook together – 設定此token權限</vt:lpstr>
      <vt:lpstr>Gitlab and Jenkins hook together – 把token 另存</vt:lpstr>
      <vt:lpstr>Gitlab and Jenkins hook together – 得到token </vt:lpstr>
      <vt:lpstr>Gitlab and Jenkins hook together – Jenkins install gitlab plugin</vt:lpstr>
      <vt:lpstr>Gitlab and Jenkins hook together – Jenkins install gitlab plugin</vt:lpstr>
      <vt:lpstr>Install docker pipeline plugin</vt:lpstr>
      <vt:lpstr>Gitlab and Jenkins hook together – Jenkins系統參數設定</vt:lpstr>
      <vt:lpstr>Gitlab and Jenkins hook together – Jenkins Server 設定GitLab Server參數</vt:lpstr>
      <vt:lpstr>設定token</vt:lpstr>
      <vt:lpstr>確認URL 及Credentials，並Test Connection</vt:lpstr>
      <vt:lpstr>儲存設定</vt:lpstr>
      <vt:lpstr>首頁/新增作業</vt:lpstr>
      <vt:lpstr>Jenkins 建立Git project同名專案</vt:lpstr>
      <vt:lpstr>GitLab devops repo 與 Jenkins project 進行專接</vt:lpstr>
      <vt:lpstr>docker-devops專案設定git source</vt:lpstr>
      <vt:lpstr>複製gitlab project repository</vt:lpstr>
      <vt:lpstr>選擇此Credentials 使用範圍，全Jenkins還是只有此專案</vt:lpstr>
      <vt:lpstr>填入有權限取得此GitLab repo的帳號密碼</vt:lpstr>
      <vt:lpstr>在Branch Sources 選擇git，設定原始碼來源，Project Repository及Credentials</vt:lpstr>
      <vt:lpstr>觸發方式</vt:lpstr>
      <vt:lpstr>定期向gitlab檢查，設定每1分鐘檢查git repo有沒有新的source code</vt:lpstr>
      <vt:lpstr>存檔</vt:lpstr>
      <vt:lpstr>對不同分支進行進階設定：選擇master —&gt; 檢視設定</vt:lpstr>
      <vt:lpstr>Jenkins Pipeline - Jenkinsfile 寫法</vt:lpstr>
      <vt:lpstr>Scripted (腳本式)</vt:lpstr>
      <vt:lpstr>Declarative (聲明式)</vt:lpstr>
      <vt:lpstr>所有設定皆需寫在pipeline{}裏面</vt:lpstr>
      <vt:lpstr>Agent, Stage and steps</vt:lpstr>
      <vt:lpstr>Pipeline 語法- agent -1</vt:lpstr>
      <vt:lpstr>Pipeline 語法- agent -2</vt:lpstr>
      <vt:lpstr>SonarQube</vt:lpstr>
      <vt:lpstr>Jenkins 驅動 SonarQube</vt:lpstr>
      <vt:lpstr>部署SonarQube Server</vt:lpstr>
      <vt:lpstr>SonaQube server頁面</vt:lpstr>
      <vt:lpstr>SonaQube server login</vt:lpstr>
      <vt:lpstr>SonaQube server 頁面</vt:lpstr>
      <vt:lpstr>建立新project</vt:lpstr>
      <vt:lpstr>命名project name與project key</vt:lpstr>
      <vt:lpstr>選擇local設定</vt:lpstr>
      <vt:lpstr>產生project token</vt:lpstr>
      <vt:lpstr>Token 管理</vt:lpstr>
      <vt:lpstr>保存token</vt:lpstr>
      <vt:lpstr>選擇程式語言與運行環境</vt:lpstr>
      <vt:lpstr>我們這次使用sonarqube docker agent</vt:lpstr>
      <vt:lpstr>在Jenkins file增加一段掃描runner</vt:lpstr>
      <vt:lpstr>查看sonarqube測試結果</vt:lpstr>
      <vt:lpstr>查看完整測試紀錄</vt:lpstr>
      <vt:lpstr>至SonarQube 頁面查看報告</vt:lpstr>
      <vt:lpstr>SonarQube 報告檢視</vt:lpstr>
      <vt:lpstr>打包Docker image</vt:lpstr>
      <vt:lpstr>打包Docker image</vt:lpstr>
      <vt:lpstr>上傳docker image 到docker hub</vt:lpstr>
      <vt:lpstr>上傳docker image 到docker hub</vt:lpstr>
      <vt:lpstr>至docker hub檢查image 是否有上傳</vt:lpstr>
      <vt:lpstr>部署flask api container</vt:lpstr>
      <vt:lpstr>部署flask api container</vt:lpstr>
      <vt:lpstr>VM1上就多部署python-flask api</vt:lpstr>
      <vt:lpstr>檢查 {VM1 外網IP}:10009</vt:lpstr>
      <vt:lpstr>Flask Api 執行單元測試</vt:lpstr>
      <vt:lpstr>Flask Api 執行單元測試</vt:lpstr>
      <vt:lpstr>單元測試結果</vt:lpstr>
      <vt:lpstr>關閉Jenkins與flask api</vt:lpstr>
      <vt:lpstr>Gitlab CI</vt:lpstr>
      <vt:lpstr>Gitlab CI</vt:lpstr>
      <vt:lpstr>建立1個gitlabci 專案</vt:lpstr>
      <vt:lpstr>PowerPoint 簡報</vt:lpstr>
      <vt:lpstr>Gitlab project/ Settings/ CI/CD/ Runners，取得URL及registration token</vt:lpstr>
      <vt:lpstr>VM2 install docker</vt:lpstr>
      <vt:lpstr>在VM2 用gitlab-runner 註冊產生設定檔</vt:lpstr>
      <vt:lpstr>Gitlab runner 註冊紀錄</vt:lpstr>
      <vt:lpstr>調整VM2 ~/gitlab-runner/config/config.toml</vt:lpstr>
      <vt:lpstr>Runner.docker 調整privileged及volumes</vt:lpstr>
      <vt:lpstr>Gitlab runner agent 部署</vt:lpstr>
      <vt:lpstr>檢查gitlab runner 運行情況</vt:lpstr>
      <vt:lpstr>Gitlab runner 狀態檢查</vt:lpstr>
      <vt:lpstr>.gitlab-ci.yml sample</vt:lpstr>
      <vt:lpstr>.gitlab-ci.yml keyword -1</vt:lpstr>
      <vt:lpstr>.gitlab-ci.yml keyword -2</vt:lpstr>
      <vt:lpstr>.gitlab-ci.yml Jobs keyword -1</vt:lpstr>
      <vt:lpstr>.gitlab-ci.yml Jobs keyword -2</vt:lpstr>
      <vt:lpstr>.gitlab-ci.yml Jobs keyword -3</vt:lpstr>
      <vt:lpstr>Gitlab project pipeline status</vt:lpstr>
      <vt:lpstr>Gitlab CI變數來源</vt:lpstr>
      <vt:lpstr>Gitlab Ci 預設變數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選擇k8s.ppk</vt:lpstr>
      <vt:lpstr>附錄A: window login to cloud VM by putty – 選擇Private key file auth</vt:lpstr>
      <vt:lpstr>附錄A: window login to cloud VM by putty – 即可登入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DevOps: Jenkins 搭配Docker 持續整合實務</dc:title>
  <cp:lastModifiedBy>育緯 周</cp:lastModifiedBy>
  <cp:revision>108</cp:revision>
  <dcterms:modified xsi:type="dcterms:W3CDTF">2022-12-04T00:18:00Z</dcterms:modified>
</cp:coreProperties>
</file>